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8"/>
  </p:notesMasterIdLst>
  <p:sldIdLst>
    <p:sldId id="256" r:id="rId3"/>
    <p:sldId id="507" r:id="rId4"/>
    <p:sldId id="465" r:id="rId5"/>
    <p:sldId id="419" r:id="rId6"/>
    <p:sldId id="420" r:id="rId7"/>
    <p:sldId id="421" r:id="rId8"/>
    <p:sldId id="422" r:id="rId9"/>
    <p:sldId id="423" r:id="rId10"/>
    <p:sldId id="424" r:id="rId11"/>
    <p:sldId id="426" r:id="rId12"/>
    <p:sldId id="427" r:id="rId13"/>
    <p:sldId id="428" r:id="rId14"/>
    <p:sldId id="466" r:id="rId15"/>
    <p:sldId id="508" r:id="rId16"/>
    <p:sldId id="431" r:id="rId17"/>
    <p:sldId id="523" r:id="rId18"/>
    <p:sldId id="521" r:id="rId19"/>
    <p:sldId id="432" r:id="rId20"/>
    <p:sldId id="445" r:id="rId21"/>
    <p:sldId id="522" r:id="rId22"/>
    <p:sldId id="520" r:id="rId23"/>
    <p:sldId id="510" r:id="rId24"/>
    <p:sldId id="509" r:id="rId25"/>
    <p:sldId id="513" r:id="rId26"/>
    <p:sldId id="514" r:id="rId27"/>
    <p:sldId id="515" r:id="rId28"/>
    <p:sldId id="519" r:id="rId29"/>
    <p:sldId id="511" r:id="rId30"/>
    <p:sldId id="516" r:id="rId31"/>
    <p:sldId id="512" r:id="rId32"/>
    <p:sldId id="517" r:id="rId33"/>
    <p:sldId id="518" r:id="rId34"/>
    <p:sldId id="526" r:id="rId35"/>
    <p:sldId id="395" r:id="rId36"/>
    <p:sldId id="52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3"/>
    <p:restoredTop sz="94694"/>
  </p:normalViewPr>
  <p:slideViewPr>
    <p:cSldViewPr snapToGrid="0" snapToObjects="1">
      <p:cViewPr varScale="1">
        <p:scale>
          <a:sx n="121" d="100"/>
          <a:sy n="121"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8/31/21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37FF6-46D6-B849-A6CD-85860317B6E6}" type="slidenum">
              <a:rPr lang="en-US" smtClean="0"/>
              <a:t>6</a:t>
            </a:fld>
            <a:endParaRPr lang="en-US"/>
          </a:p>
        </p:txBody>
      </p:sp>
    </p:spTree>
    <p:extLst>
      <p:ext uri="{BB962C8B-B14F-4D97-AF65-F5344CB8AC3E}">
        <p14:creationId xmlns:p14="http://schemas.microsoft.com/office/powerpoint/2010/main" val="1726749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FA70305F-1CC5-D743-8B75-9BFF4558415F}" type="datetime1">
              <a:rPr lang="en-US" smtClean="0"/>
              <a:t>8/31/21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C9D6C2A9-6253-154B-B733-037751386140}" type="datetime1">
              <a:rPr lang="en-US" smtClean="0"/>
              <a:t>8/31/21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F2185E70-01A0-F346-BD96-C71A4405ABF1}" type="datetime1">
              <a:rPr lang="en-US" smtClean="0"/>
              <a:t>8/31/21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EF8CCA7-042D-4344-9F38-A30A24316FF0}" type="datetime1">
              <a:rPr lang="en-US" smtClean="0"/>
              <a:t>8/31/21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85CAF1B-B7C8-8347-AE4A-EC343217B68C}" type="datetime1">
              <a:rPr lang="en-US" smtClean="0"/>
              <a:t>8/31/21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44FF136D-307A-4941-889F-E9EB8268902E}" type="datetime1">
              <a:rPr lang="en-US" smtClean="0"/>
              <a:t>8/31/21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51F76C3-E96E-A54F-A122-6303A871D871}" type="datetime1">
              <a:rPr lang="en-US" smtClean="0"/>
              <a:t>8/31/21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34040392-1101-8A42-BEB5-9592F30E3A91}" type="datetime1">
              <a:rPr lang="en-US" smtClean="0"/>
              <a:t>8/31/21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5C72F20-AC2E-6D46-8A6B-0183BC6D49D1}" type="datetime1">
              <a:rPr lang="en-US" smtClean="0"/>
              <a:t>8/31/21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6FEA4AC-8DBD-3E4B-B61C-36A721F07D61}" type="datetime1">
              <a:rPr lang="en-US" smtClean="0"/>
              <a:t>8/31/21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71BFB7E-23D3-E748-98B9-B9A8C558BBAC}" type="datetime1">
              <a:rPr lang="en-US" smtClean="0"/>
              <a:t>8/31/21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84B7BDF0-33EE-ED4E-A1A1-446990BE89AC}" type="datetime1">
              <a:rPr lang="en-US" smtClean="0"/>
              <a:t>8/31/21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C690E0F4-A999-A54E-B545-67F2F70C10FB}" type="datetime1">
              <a:rPr lang="en-US" smtClean="0"/>
              <a:t>8/31/21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013E56-4916-404E-AAB2-B4BA03F90FC2}" type="datetime1">
              <a:rPr lang="en-US" smtClean="0"/>
              <a:t>8/31/21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1713883-51E5-FD4C-BFE2-284CCAA85938}" type="datetime1">
              <a:rPr lang="en-US" smtClean="0"/>
              <a:t>8/31/21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F7732A8C-C50B-B849-A938-8B60F015CF8A}" type="datetime1">
              <a:rPr lang="en-US" smtClean="0"/>
              <a:t>8/31/21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66EBFC86-2DCE-084F-ADD8-86F8DD5E1B99}" type="datetime1">
              <a:rPr lang="en-US" smtClean="0"/>
              <a:t>8/31/21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4EBBB686-0587-F442-BC2B-85E37441C678}" type="datetime1">
              <a:rPr lang="en-US" smtClean="0"/>
              <a:t>8/31/21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270B71C4-A8DD-5E42-9033-4B9437130A45}" type="datetime1">
              <a:rPr lang="en-US" smtClean="0"/>
              <a:t>8/31/21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93996FEB-57AA-5E42-B42B-29A49C56821B}" type="datetime1">
              <a:rPr lang="en-US" smtClean="0"/>
              <a:t>8/31/21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64DA8F8B-64C0-644D-B977-5D899210463C}" type="datetime1">
              <a:rPr lang="en-US" smtClean="0"/>
              <a:t>8/31/21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87D77087-1FFB-5B45-AE46-3C879ADBCD86}" type="datetime1">
              <a:rPr lang="en-US" smtClean="0"/>
              <a:t>8/31/21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BBF69-BE89-6841-9243-2F9C2E854C58}" type="datetime1">
              <a:rPr lang="en-US" smtClean="0"/>
              <a:t>8/31/21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0A6D047-5534-0641-AA46-5C16F49FBEAF}" type="datetime1">
              <a:rPr lang="en-US" smtClean="0"/>
              <a:t>8/31/21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BF1E015E-2E6F-6B40-94AC-A2FDB6C7B9A0}"/>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Creep failure of </a:t>
            </a:r>
            <a:r>
              <a:rPr lang="en-US" sz="1800" dirty="0" err="1"/>
              <a:t>PyC</a:t>
            </a:r>
            <a:endParaRPr lang="en-US" sz="1800" dirty="0"/>
          </a:p>
          <a:p>
            <a:endParaRPr lang="en-US" sz="1800" dirty="0"/>
          </a:p>
          <a:p>
            <a:r>
              <a:rPr lang="en-US" sz="1800" dirty="0"/>
              <a:t>Under stress, thermal creep of the </a:t>
            </a:r>
            <a:r>
              <a:rPr lang="en-US" sz="1800" dirty="0" err="1"/>
              <a:t>PyC</a:t>
            </a:r>
            <a:r>
              <a:rPr lang="en-US" sz="1800" dirty="0"/>
              <a:t> will occur</a:t>
            </a:r>
          </a:p>
          <a:p>
            <a:r>
              <a:rPr lang="en-US" sz="1800" dirty="0"/>
              <a:t>In some post-irradiation heating tests, photomicrographs reveal a thinning and failure of the </a:t>
            </a:r>
            <a:r>
              <a:rPr lang="en-US" sz="1800" dirty="0" err="1"/>
              <a:t>PyC</a:t>
            </a:r>
            <a:endParaRPr lang="en-US" sz="1800" dirty="0"/>
          </a:p>
          <a:p>
            <a:r>
              <a:rPr lang="en-US" sz="1800" dirty="0"/>
              <a:t>Such failure has not led to failure of the </a:t>
            </a:r>
            <a:r>
              <a:rPr lang="en-US" sz="1800" dirty="0" err="1"/>
              <a:t>SiC</a:t>
            </a:r>
            <a:r>
              <a:rPr lang="en-US" sz="1800" dirty="0"/>
              <a:t> layer</a:t>
            </a:r>
          </a:p>
          <a:p>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r>
              <a:rPr lang="en-US" sz="1800" dirty="0" err="1"/>
              <a:t>SiC</a:t>
            </a:r>
            <a:r>
              <a:rPr lang="en-US" sz="1800" dirty="0"/>
              <a:t> thermal decomposition</a:t>
            </a:r>
          </a:p>
          <a:p>
            <a:endParaRPr lang="en-US" sz="1800" dirty="0"/>
          </a:p>
          <a:p>
            <a:r>
              <a:rPr lang="en-US" sz="1800" dirty="0"/>
              <a:t>At very high temperatures (&gt; 2000C) the </a:t>
            </a:r>
            <a:r>
              <a:rPr lang="en-US" sz="1800" dirty="0" err="1"/>
              <a:t>SiC</a:t>
            </a:r>
            <a:r>
              <a:rPr lang="en-US" sz="1800" dirty="0"/>
              <a:t> layer undergoes thermal decomposition</a:t>
            </a:r>
          </a:p>
          <a:p>
            <a:r>
              <a:rPr lang="en-US" sz="1800" dirty="0"/>
              <a:t>The phenomenon is primarily a function of temperature and time and has not played a major role in fuel failure at lower accident temperatures</a:t>
            </a:r>
          </a:p>
          <a:p>
            <a:endParaRPr lang="en-US" sz="1800" dirty="0"/>
          </a:p>
          <a:p>
            <a:endParaRPr lang="en-US" sz="1800" dirty="0"/>
          </a:p>
        </p:txBody>
      </p:sp>
      <p:sp>
        <p:nvSpPr>
          <p:cNvPr id="5" name="Slide Number Placeholder 4">
            <a:extLst>
              <a:ext uri="{FF2B5EF4-FFF2-40B4-BE49-F238E27FC236}">
                <a16:creationId xmlns:a16="http://schemas.microsoft.com/office/drawing/2014/main" id="{4BEF67DF-7159-4E47-BFBB-A4948B4228A5}"/>
              </a:ext>
            </a:extLst>
          </p:cNvPr>
          <p:cNvSpPr>
            <a:spLocks noGrp="1"/>
          </p:cNvSpPr>
          <p:nvPr>
            <p:ph type="sldNum" sz="quarter" idx="12"/>
          </p:nvPr>
        </p:nvSpPr>
        <p:spPr/>
        <p:txBody>
          <a:bodyPr/>
          <a:lstStyle/>
          <a:p>
            <a:pPr>
              <a:defRPr/>
            </a:pPr>
            <a:fld id="{BB5B94E0-5E06-6D42-A41D-50D581B40900}" type="slidenum">
              <a:rPr lang="en-US" smtClean="0"/>
              <a:pPr>
                <a:defRPr/>
              </a:pPr>
              <a:t>10</a:t>
            </a:fld>
            <a:endParaRPr lang="en-US"/>
          </a:p>
        </p:txBody>
      </p:sp>
    </p:spTree>
    <p:extLst>
      <p:ext uri="{BB962C8B-B14F-4D97-AF65-F5344CB8AC3E}">
        <p14:creationId xmlns:p14="http://schemas.microsoft.com/office/powerpoint/2010/main" val="281330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Kernel-coating mechanical interaction (KCMI)</a:t>
            </a:r>
          </a:p>
          <a:p>
            <a:endParaRPr lang="en-US" sz="1800" dirty="0"/>
          </a:p>
          <a:p>
            <a:r>
              <a:rPr lang="en-US" sz="1800" dirty="0"/>
              <a:t>At sufficiently high burn-up values, it is inevitable that all gas gaps between the kernel and coatings will close, thereby resulting in a mechanical interaction between the two</a:t>
            </a:r>
          </a:p>
          <a:p>
            <a:r>
              <a:rPr lang="en-US" sz="1800" dirty="0"/>
              <a:t>Modelling studies predict that the </a:t>
            </a:r>
            <a:r>
              <a:rPr lang="en-US" sz="1800" dirty="0" err="1"/>
              <a:t>SiC</a:t>
            </a:r>
            <a:r>
              <a:rPr lang="en-US" sz="1800" dirty="0"/>
              <a:t> layer will fail shortly after the onset of KCMI</a:t>
            </a:r>
          </a:p>
          <a:p>
            <a:r>
              <a:rPr lang="en-US" sz="1800" dirty="0"/>
              <a:t>This failure mechanism could be of increasing importance as attempts are made to achieve higher burn-up values</a:t>
            </a:r>
          </a:p>
          <a:p>
            <a:endParaRPr lang="en-US" sz="1800" dirty="0"/>
          </a:p>
          <a:p>
            <a:endParaRPr lang="en-US" sz="1800" dirty="0"/>
          </a:p>
          <a:p>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endParaRPr lang="en-US" dirty="0"/>
          </a:p>
        </p:txBody>
      </p:sp>
      <p:sp>
        <p:nvSpPr>
          <p:cNvPr id="5" name="Slide Number Placeholder 4">
            <a:extLst>
              <a:ext uri="{FF2B5EF4-FFF2-40B4-BE49-F238E27FC236}">
                <a16:creationId xmlns:a16="http://schemas.microsoft.com/office/drawing/2014/main" id="{1BB65A53-065E-644F-91A0-FC11F0AABD73}"/>
              </a:ext>
            </a:extLst>
          </p:cNvPr>
          <p:cNvSpPr>
            <a:spLocks noGrp="1"/>
          </p:cNvSpPr>
          <p:nvPr>
            <p:ph type="sldNum" sz="quarter" idx="12"/>
          </p:nvPr>
        </p:nvSpPr>
        <p:spPr/>
        <p:txBody>
          <a:bodyPr/>
          <a:lstStyle/>
          <a:p>
            <a:pPr>
              <a:defRPr/>
            </a:pPr>
            <a:fld id="{BB5B94E0-5E06-6D42-A41D-50D581B40900}" type="slidenum">
              <a:rPr lang="en-US" smtClean="0"/>
              <a:pPr>
                <a:defRPr/>
              </a:pPr>
              <a:t>11</a:t>
            </a:fld>
            <a:endParaRPr lang="en-US"/>
          </a:p>
        </p:txBody>
      </p:sp>
    </p:spTree>
    <p:extLst>
      <p:ext uri="{BB962C8B-B14F-4D97-AF65-F5344CB8AC3E}">
        <p14:creationId xmlns:p14="http://schemas.microsoft.com/office/powerpoint/2010/main" val="1772908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57706E55-AE55-D84C-961F-7CBFE6D61E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1637" y="1796527"/>
            <a:ext cx="4754880" cy="4967348"/>
          </a:xfrm>
          <a:prstGeom prst="rect">
            <a:avLst/>
          </a:prstGeom>
        </p:spPr>
      </p:pic>
      <p:pic>
        <p:nvPicPr>
          <p:cNvPr id="6" name="Picture 5">
            <a:extLst>
              <a:ext uri="{FF2B5EF4-FFF2-40B4-BE49-F238E27FC236}">
                <a16:creationId xmlns:a16="http://schemas.microsoft.com/office/drawing/2014/main" id="{920591A5-F9DF-FF42-B634-D88D95C2F7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12020" y="2174875"/>
            <a:ext cx="4754880" cy="2990626"/>
          </a:xfrm>
          <a:prstGeom prst="rect">
            <a:avLst/>
          </a:prstGeom>
        </p:spPr>
      </p:pic>
      <p:sp>
        <p:nvSpPr>
          <p:cNvPr id="4" name="Slide Number Placeholder 3">
            <a:extLst>
              <a:ext uri="{FF2B5EF4-FFF2-40B4-BE49-F238E27FC236}">
                <a16:creationId xmlns:a16="http://schemas.microsoft.com/office/drawing/2014/main" id="{1A3003A0-2E30-CF44-9A30-3AF5FD187DD5}"/>
              </a:ext>
            </a:extLst>
          </p:cNvPr>
          <p:cNvSpPr>
            <a:spLocks noGrp="1"/>
          </p:cNvSpPr>
          <p:nvPr>
            <p:ph type="sldNum" sz="quarter" idx="12"/>
          </p:nvPr>
        </p:nvSpPr>
        <p:spPr/>
        <p:txBody>
          <a:bodyPr/>
          <a:lstStyle/>
          <a:p>
            <a:pPr>
              <a:defRPr/>
            </a:pPr>
            <a:fld id="{BB5B94E0-5E06-6D42-A41D-50D581B40900}" type="slidenum">
              <a:rPr lang="en-US" smtClean="0"/>
              <a:pPr>
                <a:defRPr/>
              </a:pPr>
              <a:t>12</a:t>
            </a:fld>
            <a:endParaRPr lang="en-US"/>
          </a:p>
        </p:txBody>
      </p:sp>
    </p:spTree>
    <p:extLst>
      <p:ext uri="{BB962C8B-B14F-4D97-AF65-F5344CB8AC3E}">
        <p14:creationId xmlns:p14="http://schemas.microsoft.com/office/powerpoint/2010/main" val="3608418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Summary</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endParaRPr lang="en-US" dirty="0"/>
          </a:p>
          <a:p>
            <a:endParaRPr lang="en-US" dirty="0"/>
          </a:p>
        </p:txBody>
      </p:sp>
      <p:sp>
        <p:nvSpPr>
          <p:cNvPr id="7" name="Content Placeholder 2">
            <a:extLst>
              <a:ext uri="{FF2B5EF4-FFF2-40B4-BE49-F238E27FC236}">
                <a16:creationId xmlns:a16="http://schemas.microsoft.com/office/drawing/2014/main" id="{FBD07ADF-ED5D-0940-BB31-36EB711D49BF}"/>
              </a:ext>
            </a:extLst>
          </p:cNvPr>
          <p:cNvSpPr txBox="1">
            <a:spLocks/>
          </p:cNvSpPr>
          <p:nvPr/>
        </p:nvSpPr>
        <p:spPr bwMode="auto">
          <a:xfrm>
            <a:off x="762000" y="2327275"/>
            <a:ext cx="5386917" cy="3951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133"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133"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133"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133" kern="1200">
                <a:solidFill>
                  <a:schemeClr val="tx1"/>
                </a:solidFill>
                <a:latin typeface="+mn-lt"/>
                <a:ea typeface="+mn-ea"/>
                <a:cs typeface="+mn-cs"/>
              </a:defRPr>
            </a:lvl9pPr>
          </a:lstStyle>
          <a:p>
            <a:r>
              <a:rPr lang="en-US" sz="2400" dirty="0"/>
              <a:t>Overpressure</a:t>
            </a:r>
          </a:p>
          <a:p>
            <a:r>
              <a:rPr lang="en-US" sz="2400" dirty="0" err="1"/>
              <a:t>IPyC</a:t>
            </a:r>
            <a:r>
              <a:rPr lang="en-US" sz="2400" dirty="0"/>
              <a:t> cracking</a:t>
            </a:r>
          </a:p>
          <a:p>
            <a:r>
              <a:rPr lang="en-US" sz="2400" dirty="0" err="1"/>
              <a:t>IPyC</a:t>
            </a:r>
            <a:r>
              <a:rPr lang="en-US" sz="2400" dirty="0"/>
              <a:t> and </a:t>
            </a:r>
            <a:r>
              <a:rPr lang="en-US" sz="2400" dirty="0" err="1"/>
              <a:t>SiC</a:t>
            </a:r>
            <a:r>
              <a:rPr lang="en-US" sz="2400" dirty="0"/>
              <a:t> debonding</a:t>
            </a:r>
          </a:p>
          <a:p>
            <a:r>
              <a:rPr lang="en-US" sz="2400" dirty="0"/>
              <a:t>Kernel migration</a:t>
            </a:r>
          </a:p>
          <a:p>
            <a:r>
              <a:rPr lang="en-US" sz="2400" dirty="0"/>
              <a:t>Fission product attack</a:t>
            </a:r>
          </a:p>
          <a:p>
            <a:r>
              <a:rPr lang="en-US" sz="2400" dirty="0"/>
              <a:t>Creep failure of </a:t>
            </a:r>
            <a:r>
              <a:rPr lang="en-US" sz="2400" dirty="0" err="1"/>
              <a:t>PyC</a:t>
            </a:r>
            <a:endParaRPr lang="en-US" sz="2400" dirty="0"/>
          </a:p>
          <a:p>
            <a:r>
              <a:rPr lang="en-US" sz="2400" dirty="0" err="1"/>
              <a:t>SiC</a:t>
            </a:r>
            <a:r>
              <a:rPr lang="en-US" sz="2400" dirty="0"/>
              <a:t> decomposition</a:t>
            </a:r>
          </a:p>
          <a:p>
            <a:r>
              <a:rPr lang="en-US" sz="2400" dirty="0"/>
              <a:t>KCMI</a:t>
            </a:r>
          </a:p>
          <a:p>
            <a:endParaRPr lang="en-US" sz="2400" dirty="0"/>
          </a:p>
          <a:p>
            <a:endParaRPr lang="en-US" sz="2400" dirty="0"/>
          </a:p>
        </p:txBody>
      </p:sp>
      <p:sp>
        <p:nvSpPr>
          <p:cNvPr id="4" name="Slide Number Placeholder 3">
            <a:extLst>
              <a:ext uri="{FF2B5EF4-FFF2-40B4-BE49-F238E27FC236}">
                <a16:creationId xmlns:a16="http://schemas.microsoft.com/office/drawing/2014/main" id="{BB353308-2869-2742-B4D5-E119763B794B}"/>
              </a:ext>
            </a:extLst>
          </p:cNvPr>
          <p:cNvSpPr>
            <a:spLocks noGrp="1"/>
          </p:cNvSpPr>
          <p:nvPr>
            <p:ph type="sldNum" sz="quarter" idx="12"/>
          </p:nvPr>
        </p:nvSpPr>
        <p:spPr/>
        <p:txBody>
          <a:bodyPr/>
          <a:lstStyle/>
          <a:p>
            <a:pPr>
              <a:defRPr/>
            </a:pPr>
            <a:fld id="{BB5B94E0-5E06-6D42-A41D-50D581B40900}" type="slidenum">
              <a:rPr lang="en-US" smtClean="0"/>
              <a:pPr>
                <a:defRPr/>
              </a:pPr>
              <a:t>13</a:t>
            </a:fld>
            <a:endParaRPr lang="en-US"/>
          </a:p>
        </p:txBody>
      </p:sp>
      <p:sp>
        <p:nvSpPr>
          <p:cNvPr id="6" name="Content Placeholder 2">
            <a:extLst>
              <a:ext uri="{FF2B5EF4-FFF2-40B4-BE49-F238E27FC236}">
                <a16:creationId xmlns:a16="http://schemas.microsoft.com/office/drawing/2014/main" id="{1CEBC24E-B62D-4B42-AF31-FA4801FD4B54}"/>
              </a:ext>
            </a:extLst>
          </p:cNvPr>
          <p:cNvSpPr txBox="1">
            <a:spLocks/>
          </p:cNvSpPr>
          <p:nvPr/>
        </p:nvSpPr>
        <p:spPr bwMode="auto">
          <a:xfrm>
            <a:off x="4803494" y="2327275"/>
            <a:ext cx="6991109" cy="3951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1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133"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133"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133"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133" kern="1200">
                <a:solidFill>
                  <a:schemeClr val="tx1"/>
                </a:solidFill>
                <a:latin typeface="+mn-lt"/>
                <a:ea typeface="+mn-ea"/>
                <a:cs typeface="+mn-cs"/>
              </a:defRPr>
            </a:lvl9pPr>
          </a:lstStyle>
          <a:p>
            <a:r>
              <a:rPr lang="en-US" sz="2400" dirty="0"/>
              <a:t>These failure mechanisms have been observed to some extent in TRISO-coated fuel testing activities conducted around the world</a:t>
            </a:r>
          </a:p>
          <a:p>
            <a:r>
              <a:rPr lang="en-US" sz="2400" dirty="0"/>
              <a:t>They are in general functions of temperature, burnup, fluence and temperature gradient in the particle and details of the particle design</a:t>
            </a:r>
          </a:p>
          <a:p>
            <a:r>
              <a:rPr lang="en-US" sz="2400" dirty="0"/>
              <a:t>TRISO-coated fuel is usually designed such that none of the fuel failure mechanisms are expected to be significant</a:t>
            </a:r>
          </a:p>
          <a:p>
            <a:endParaRPr lang="en-US" sz="2400" dirty="0"/>
          </a:p>
        </p:txBody>
      </p:sp>
    </p:spTree>
    <p:extLst>
      <p:ext uri="{BB962C8B-B14F-4D97-AF65-F5344CB8AC3E}">
        <p14:creationId xmlns:p14="http://schemas.microsoft.com/office/powerpoint/2010/main" val="3439651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TRISO Fuel Performance</a:t>
            </a:r>
          </a:p>
        </p:txBody>
      </p:sp>
      <p:sp>
        <p:nvSpPr>
          <p:cNvPr id="3" name="Slide Number Placeholder 2">
            <a:extLst>
              <a:ext uri="{FF2B5EF4-FFF2-40B4-BE49-F238E27FC236}">
                <a16:creationId xmlns:a16="http://schemas.microsoft.com/office/drawing/2014/main" id="{48A4ECEC-16B6-6141-B1AF-F3EA008DFACD}"/>
              </a:ext>
            </a:extLst>
          </p:cNvPr>
          <p:cNvSpPr>
            <a:spLocks noGrp="1"/>
          </p:cNvSpPr>
          <p:nvPr>
            <p:ph type="sldNum" sz="quarter" idx="12"/>
          </p:nvPr>
        </p:nvSpPr>
        <p:spPr/>
        <p:txBody>
          <a:bodyPr/>
          <a:lstStyle/>
          <a:p>
            <a:pPr>
              <a:defRPr/>
            </a:pPr>
            <a:fld id="{0DA6BD0F-ABBC-C14D-BC96-77BE126A748B}" type="slidenum">
              <a:rPr lang="en-US" smtClean="0"/>
              <a:pPr>
                <a:defRPr/>
              </a:pPr>
              <a:t>14</a:t>
            </a:fld>
            <a:endParaRPr lang="en-US"/>
          </a:p>
        </p:txBody>
      </p:sp>
    </p:spTree>
    <p:extLst>
      <p:ext uri="{BB962C8B-B14F-4D97-AF65-F5344CB8AC3E}">
        <p14:creationId xmlns:p14="http://schemas.microsoft.com/office/powerpoint/2010/main" val="4137600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780B-4F37-014A-B881-332E6FE53E5F}"/>
              </a:ext>
            </a:extLst>
          </p:cNvPr>
          <p:cNvSpPr>
            <a:spLocks noGrp="1"/>
          </p:cNvSpPr>
          <p:nvPr>
            <p:ph type="title"/>
          </p:nvPr>
        </p:nvSpPr>
        <p:spPr/>
        <p:txBody>
          <a:bodyPr/>
          <a:lstStyle/>
          <a:p>
            <a:r>
              <a:rPr lang="en-US" dirty="0"/>
              <a:t>TRISO Fuel Performance</a:t>
            </a:r>
          </a:p>
        </p:txBody>
      </p:sp>
      <p:sp>
        <p:nvSpPr>
          <p:cNvPr id="3" name="Content Placeholder 2">
            <a:extLst>
              <a:ext uri="{FF2B5EF4-FFF2-40B4-BE49-F238E27FC236}">
                <a16:creationId xmlns:a16="http://schemas.microsoft.com/office/drawing/2014/main" id="{95DE90B5-3B3E-6D4E-9A88-F35D4AD801C2}"/>
              </a:ext>
            </a:extLst>
          </p:cNvPr>
          <p:cNvSpPr>
            <a:spLocks noGrp="1"/>
          </p:cNvSpPr>
          <p:nvPr>
            <p:ph sz="half" idx="1"/>
          </p:nvPr>
        </p:nvSpPr>
        <p:spPr/>
        <p:txBody>
          <a:bodyPr/>
          <a:lstStyle/>
          <a:p>
            <a:r>
              <a:rPr lang="en-US" sz="2400" dirty="0"/>
              <a:t>Fuel performance models need to be able to account for numerous inter-related phenomena that affect temperatures, stresses, and failure of the material systems</a:t>
            </a:r>
          </a:p>
          <a:p>
            <a:r>
              <a:rPr lang="en-US" sz="2400" dirty="0"/>
              <a:t>Must be multiphysics, incorporating thermodynamics, chemistry, kinetics, microstructure, mechanics, etc. </a:t>
            </a:r>
          </a:p>
        </p:txBody>
      </p:sp>
      <p:sp>
        <p:nvSpPr>
          <p:cNvPr id="4" name="Content Placeholder 3">
            <a:extLst>
              <a:ext uri="{FF2B5EF4-FFF2-40B4-BE49-F238E27FC236}">
                <a16:creationId xmlns:a16="http://schemas.microsoft.com/office/drawing/2014/main" id="{45932237-2A23-254D-AC64-88F6B1FEDB94}"/>
              </a:ext>
            </a:extLst>
          </p:cNvPr>
          <p:cNvSpPr>
            <a:spLocks noGrp="1"/>
          </p:cNvSpPr>
          <p:nvPr>
            <p:ph sz="half" idx="2"/>
          </p:nvPr>
        </p:nvSpPr>
        <p:spPr/>
        <p:txBody>
          <a:bodyPr/>
          <a:lstStyle/>
          <a:p>
            <a:r>
              <a:rPr lang="en-US" sz="2000" dirty="0"/>
              <a:t>Solid fission product swelling</a:t>
            </a:r>
          </a:p>
          <a:p>
            <a:r>
              <a:rPr lang="en-US" sz="2000" dirty="0"/>
              <a:t>Gaseous fission product swelling</a:t>
            </a:r>
          </a:p>
          <a:p>
            <a:r>
              <a:rPr lang="en-US" sz="2000" dirty="0"/>
              <a:t>Densification</a:t>
            </a:r>
          </a:p>
          <a:p>
            <a:r>
              <a:rPr lang="en-US" sz="2000" dirty="0"/>
              <a:t>Thermal conductivity</a:t>
            </a:r>
          </a:p>
          <a:p>
            <a:r>
              <a:rPr lang="en-US" sz="2000" dirty="0"/>
              <a:t>Fission gas release</a:t>
            </a:r>
          </a:p>
          <a:p>
            <a:r>
              <a:rPr lang="en-US" sz="2000" dirty="0"/>
              <a:t>CO production</a:t>
            </a:r>
          </a:p>
          <a:p>
            <a:r>
              <a:rPr lang="en-US" sz="2000" dirty="0"/>
              <a:t>Oxygen transport</a:t>
            </a:r>
          </a:p>
          <a:p>
            <a:r>
              <a:rPr lang="en-US" sz="2000" dirty="0" err="1"/>
              <a:t>PyC</a:t>
            </a:r>
            <a:r>
              <a:rPr lang="en-US" sz="2000" dirty="0"/>
              <a:t> layer dimensional change</a:t>
            </a:r>
          </a:p>
          <a:p>
            <a:r>
              <a:rPr lang="en-US" sz="2000" dirty="0"/>
              <a:t>Kernel migration</a:t>
            </a:r>
          </a:p>
          <a:p>
            <a:r>
              <a:rPr lang="en-US" sz="2000" dirty="0" err="1"/>
              <a:t>SiC</a:t>
            </a:r>
            <a:r>
              <a:rPr lang="en-US" sz="2000" dirty="0"/>
              <a:t> failure</a:t>
            </a:r>
          </a:p>
          <a:p>
            <a:r>
              <a:rPr lang="en-US" sz="2000" dirty="0"/>
              <a:t>Fission product attack</a:t>
            </a:r>
          </a:p>
        </p:txBody>
      </p:sp>
      <p:sp>
        <p:nvSpPr>
          <p:cNvPr id="7" name="Slide Number Placeholder 6">
            <a:extLst>
              <a:ext uri="{FF2B5EF4-FFF2-40B4-BE49-F238E27FC236}">
                <a16:creationId xmlns:a16="http://schemas.microsoft.com/office/drawing/2014/main" id="{A75D5651-C604-B749-AE17-A8D94D40E26C}"/>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35952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B719-A91C-8A4B-A08A-DC5E07720E92}"/>
              </a:ext>
            </a:extLst>
          </p:cNvPr>
          <p:cNvSpPr>
            <a:spLocks noGrp="1"/>
          </p:cNvSpPr>
          <p:nvPr>
            <p:ph type="title"/>
          </p:nvPr>
        </p:nvSpPr>
        <p:spPr/>
        <p:txBody>
          <a:bodyPr/>
          <a:lstStyle/>
          <a:p>
            <a:r>
              <a:rPr lang="en-US" dirty="0"/>
              <a:t>Fuel Performance Codes</a:t>
            </a:r>
          </a:p>
        </p:txBody>
      </p:sp>
      <p:pic>
        <p:nvPicPr>
          <p:cNvPr id="6" name="Content Placeholder 5">
            <a:extLst>
              <a:ext uri="{FF2B5EF4-FFF2-40B4-BE49-F238E27FC236}">
                <a16:creationId xmlns:a16="http://schemas.microsoft.com/office/drawing/2014/main" id="{5D75D6F6-6132-0B44-9370-097CE1EBF88B}"/>
              </a:ext>
            </a:extLst>
          </p:cNvPr>
          <p:cNvPicPr>
            <a:picLocks noGrp="1" noChangeAspect="1"/>
          </p:cNvPicPr>
          <p:nvPr>
            <p:ph sz="half" idx="1"/>
          </p:nvPr>
        </p:nvPicPr>
        <p:blipFill>
          <a:blip r:embed="rId2"/>
          <a:stretch>
            <a:fillRect/>
          </a:stretch>
        </p:blipFill>
        <p:spPr>
          <a:xfrm>
            <a:off x="609600" y="1716847"/>
            <a:ext cx="7018116" cy="5144047"/>
          </a:xfrm>
          <a:prstGeom prst="rect">
            <a:avLst/>
          </a:prstGeom>
        </p:spPr>
      </p:pic>
      <p:sp>
        <p:nvSpPr>
          <p:cNvPr id="5" name="Slide Number Placeholder 4">
            <a:extLst>
              <a:ext uri="{FF2B5EF4-FFF2-40B4-BE49-F238E27FC236}">
                <a16:creationId xmlns:a16="http://schemas.microsoft.com/office/drawing/2014/main" id="{8165951D-83E5-154F-8498-7422E658DAD3}"/>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pic>
        <p:nvPicPr>
          <p:cNvPr id="7" name="Picture 6">
            <a:extLst>
              <a:ext uri="{FF2B5EF4-FFF2-40B4-BE49-F238E27FC236}">
                <a16:creationId xmlns:a16="http://schemas.microsoft.com/office/drawing/2014/main" id="{DC25BB7B-DBDA-6D4F-87A3-B02F2A17B939}"/>
              </a:ext>
            </a:extLst>
          </p:cNvPr>
          <p:cNvPicPr>
            <a:picLocks noChangeAspect="1"/>
          </p:cNvPicPr>
          <p:nvPr/>
        </p:nvPicPr>
        <p:blipFill>
          <a:blip r:embed="rId3"/>
          <a:stretch>
            <a:fillRect/>
          </a:stretch>
        </p:blipFill>
        <p:spPr>
          <a:xfrm>
            <a:off x="8066992" y="1775244"/>
            <a:ext cx="2952107" cy="2546546"/>
          </a:xfrm>
          <a:prstGeom prst="rect">
            <a:avLst/>
          </a:prstGeom>
        </p:spPr>
      </p:pic>
      <p:pic>
        <p:nvPicPr>
          <p:cNvPr id="8" name="Picture 7">
            <a:extLst>
              <a:ext uri="{FF2B5EF4-FFF2-40B4-BE49-F238E27FC236}">
                <a16:creationId xmlns:a16="http://schemas.microsoft.com/office/drawing/2014/main" id="{41F65EDD-991E-6347-BACF-FC8B93A2D386}"/>
              </a:ext>
            </a:extLst>
          </p:cNvPr>
          <p:cNvPicPr>
            <a:picLocks noChangeAspect="1"/>
          </p:cNvPicPr>
          <p:nvPr/>
        </p:nvPicPr>
        <p:blipFill>
          <a:blip r:embed="rId4"/>
          <a:stretch>
            <a:fillRect/>
          </a:stretch>
        </p:blipFill>
        <p:spPr>
          <a:xfrm>
            <a:off x="8174300" y="4321789"/>
            <a:ext cx="2844800" cy="2536211"/>
          </a:xfrm>
          <a:prstGeom prst="rect">
            <a:avLst/>
          </a:prstGeom>
        </p:spPr>
      </p:pic>
    </p:spTree>
    <p:extLst>
      <p:ext uri="{BB962C8B-B14F-4D97-AF65-F5344CB8AC3E}">
        <p14:creationId xmlns:p14="http://schemas.microsoft.com/office/powerpoint/2010/main" val="1270648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1702-9239-3547-8D04-A2E911AC6F67}"/>
              </a:ext>
            </a:extLst>
          </p:cNvPr>
          <p:cNvSpPr>
            <a:spLocks noGrp="1"/>
          </p:cNvSpPr>
          <p:nvPr>
            <p:ph type="title"/>
          </p:nvPr>
        </p:nvSpPr>
        <p:spPr/>
        <p:txBody>
          <a:bodyPr/>
          <a:lstStyle/>
          <a:p>
            <a:r>
              <a:rPr lang="en-US" dirty="0" err="1"/>
              <a:t>SiC</a:t>
            </a:r>
            <a:r>
              <a:rPr lang="en-US" dirty="0"/>
              <a:t> Failure</a:t>
            </a:r>
          </a:p>
        </p:txBody>
      </p:sp>
      <p:sp>
        <p:nvSpPr>
          <p:cNvPr id="3" name="Content Placeholder 2">
            <a:extLst>
              <a:ext uri="{FF2B5EF4-FFF2-40B4-BE49-F238E27FC236}">
                <a16:creationId xmlns:a16="http://schemas.microsoft.com/office/drawing/2014/main" id="{FB5811CC-2C44-EB44-8E77-AF78A5AB75C2}"/>
              </a:ext>
            </a:extLst>
          </p:cNvPr>
          <p:cNvSpPr>
            <a:spLocks noGrp="1"/>
          </p:cNvSpPr>
          <p:nvPr>
            <p:ph sz="half" idx="1"/>
          </p:nvPr>
        </p:nvSpPr>
        <p:spPr>
          <a:xfrm>
            <a:off x="609599" y="1968503"/>
            <a:ext cx="6555129" cy="4157663"/>
          </a:xfrm>
        </p:spPr>
        <p:txBody>
          <a:bodyPr/>
          <a:lstStyle/>
          <a:p>
            <a:r>
              <a:rPr lang="en-US" sz="2400" dirty="0"/>
              <a:t>The dominant 1D failure mechanism for TRISO fuel particles involves pressure vessel failure, where the </a:t>
            </a:r>
            <a:r>
              <a:rPr lang="en-US" sz="2400" dirty="0" err="1"/>
              <a:t>SiC</a:t>
            </a:r>
            <a:r>
              <a:rPr lang="en-US" sz="2400" dirty="0"/>
              <a:t> layer develops a through-thickness crack resulting from a tensile stress that exceeds the fracture strength of the material</a:t>
            </a:r>
          </a:p>
          <a:p>
            <a:r>
              <a:rPr lang="en-US" sz="2400" dirty="0"/>
              <a:t>Modern approaches to pressure vessel failure explicitly calculate separate stresses and through-layer crack probabilities for the </a:t>
            </a:r>
            <a:r>
              <a:rPr lang="en-US" sz="2400" dirty="0" err="1"/>
              <a:t>SiC</a:t>
            </a:r>
            <a:r>
              <a:rPr lang="en-US" sz="2400" dirty="0"/>
              <a:t> layer and each </a:t>
            </a:r>
            <a:r>
              <a:rPr lang="en-US" sz="2400" dirty="0" err="1"/>
              <a:t>PyC</a:t>
            </a:r>
            <a:r>
              <a:rPr lang="en-US" sz="2400" dirty="0"/>
              <a:t> layer</a:t>
            </a:r>
          </a:p>
          <a:p>
            <a:endParaRPr lang="en-US" sz="2400" dirty="0"/>
          </a:p>
          <a:p>
            <a:endParaRPr lang="en-US" sz="2400" dirty="0"/>
          </a:p>
        </p:txBody>
      </p:sp>
      <p:pic>
        <p:nvPicPr>
          <p:cNvPr id="6" name="Content Placeholder 5">
            <a:extLst>
              <a:ext uri="{FF2B5EF4-FFF2-40B4-BE49-F238E27FC236}">
                <a16:creationId xmlns:a16="http://schemas.microsoft.com/office/drawing/2014/main" id="{6250C5F5-30E2-C542-BE86-D0E81B6880D9}"/>
              </a:ext>
            </a:extLst>
          </p:cNvPr>
          <p:cNvPicPr>
            <a:picLocks noGrp="1" noChangeAspect="1"/>
          </p:cNvPicPr>
          <p:nvPr>
            <p:ph sz="half" idx="2"/>
          </p:nvPr>
        </p:nvPicPr>
        <p:blipFill>
          <a:blip r:embed="rId2"/>
          <a:stretch>
            <a:fillRect/>
          </a:stretch>
        </p:blipFill>
        <p:spPr>
          <a:xfrm>
            <a:off x="7373314" y="3017882"/>
            <a:ext cx="4000500" cy="1892300"/>
          </a:xfrm>
          <a:prstGeom prst="rect">
            <a:avLst/>
          </a:prstGeom>
        </p:spPr>
      </p:pic>
      <p:sp>
        <p:nvSpPr>
          <p:cNvPr id="5" name="Slide Number Placeholder 4">
            <a:extLst>
              <a:ext uri="{FF2B5EF4-FFF2-40B4-BE49-F238E27FC236}">
                <a16:creationId xmlns:a16="http://schemas.microsoft.com/office/drawing/2014/main" id="{28B060A3-A068-EC47-97C2-649D4BE21CEA}"/>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2857476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A897-E5C3-3B47-A99D-C61297471C0D}"/>
              </a:ext>
            </a:extLst>
          </p:cNvPr>
          <p:cNvSpPr>
            <a:spLocks noGrp="1"/>
          </p:cNvSpPr>
          <p:nvPr>
            <p:ph type="title"/>
          </p:nvPr>
        </p:nvSpPr>
        <p:spPr/>
        <p:txBody>
          <a:bodyPr/>
          <a:lstStyle/>
          <a:p>
            <a:r>
              <a:rPr lang="en-US" dirty="0"/>
              <a:t>TRISO Stresses</a:t>
            </a:r>
          </a:p>
        </p:txBody>
      </p:sp>
      <p:sp>
        <p:nvSpPr>
          <p:cNvPr id="3" name="Content Placeholder 2">
            <a:extLst>
              <a:ext uri="{FF2B5EF4-FFF2-40B4-BE49-F238E27FC236}">
                <a16:creationId xmlns:a16="http://schemas.microsoft.com/office/drawing/2014/main" id="{DFDBCACA-CE4D-A846-9BF1-2E06590219B4}"/>
              </a:ext>
            </a:extLst>
          </p:cNvPr>
          <p:cNvSpPr>
            <a:spLocks noGrp="1"/>
          </p:cNvSpPr>
          <p:nvPr>
            <p:ph sz="half" idx="1"/>
          </p:nvPr>
        </p:nvSpPr>
        <p:spPr>
          <a:xfrm>
            <a:off x="609599" y="1968503"/>
            <a:ext cx="7598485" cy="4157663"/>
          </a:xfrm>
        </p:spPr>
        <p:txBody>
          <a:bodyPr/>
          <a:lstStyle/>
          <a:p>
            <a:r>
              <a:rPr lang="en-US" sz="2000" dirty="0"/>
              <a:t>The irradiation causes the kernel to swell and the buffer layer to shrink, thereby modifying the internal void volume available to the fission and reaction gases</a:t>
            </a:r>
          </a:p>
          <a:p>
            <a:r>
              <a:rPr lang="en-US" sz="2000" dirty="0"/>
              <a:t>The porosity of the buffer results in the only force impinging on the three load bearing layers being the gas pressure on this surface</a:t>
            </a:r>
          </a:p>
          <a:p>
            <a:r>
              <a:rPr lang="en-US" sz="2000" dirty="0"/>
              <a:t>If the </a:t>
            </a:r>
            <a:r>
              <a:rPr lang="en-US" sz="2000" dirty="0" err="1"/>
              <a:t>IPyC</a:t>
            </a:r>
            <a:r>
              <a:rPr lang="en-US" sz="2000" dirty="0"/>
              <a:t> and </a:t>
            </a:r>
            <a:r>
              <a:rPr lang="en-US" sz="2000" dirty="0" err="1"/>
              <a:t>OPyC</a:t>
            </a:r>
            <a:r>
              <a:rPr lang="en-US" sz="2000" dirty="0"/>
              <a:t> were absent, the gases produced in the fission process would simply stress the </a:t>
            </a:r>
            <a:r>
              <a:rPr lang="en-US" sz="2000" dirty="0" err="1"/>
              <a:t>SiC</a:t>
            </a:r>
            <a:r>
              <a:rPr lang="en-US" sz="2000" dirty="0"/>
              <a:t> layer and, if the pressure were high enough, cause it to fail</a:t>
            </a:r>
          </a:p>
          <a:p>
            <a:r>
              <a:rPr lang="en-US" sz="2000" dirty="0"/>
              <a:t>However, these tangential stresses are reduced by the presence of the two </a:t>
            </a:r>
            <a:r>
              <a:rPr lang="en-US" sz="2000" dirty="0" err="1"/>
              <a:t>PyC</a:t>
            </a:r>
            <a:r>
              <a:rPr lang="en-US" sz="2000" dirty="0"/>
              <a:t> layers because; under unrestrained conditions they would shrink during irradiation</a:t>
            </a:r>
          </a:p>
          <a:p>
            <a:endParaRPr lang="en-US" sz="2000" dirty="0"/>
          </a:p>
        </p:txBody>
      </p:sp>
      <p:pic>
        <p:nvPicPr>
          <p:cNvPr id="5" name="Content Placeholder 4">
            <a:extLst>
              <a:ext uri="{FF2B5EF4-FFF2-40B4-BE49-F238E27FC236}">
                <a16:creationId xmlns:a16="http://schemas.microsoft.com/office/drawing/2014/main" id="{913DDFB2-9F22-C143-9533-98CC137911B0}"/>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8891142" y="1791346"/>
            <a:ext cx="2350600" cy="4646790"/>
          </a:xfrm>
          <a:prstGeom prst="rect">
            <a:avLst/>
          </a:prstGeom>
        </p:spPr>
      </p:pic>
      <p:sp>
        <p:nvSpPr>
          <p:cNvPr id="4" name="Slide Number Placeholder 3">
            <a:extLst>
              <a:ext uri="{FF2B5EF4-FFF2-40B4-BE49-F238E27FC236}">
                <a16:creationId xmlns:a16="http://schemas.microsoft.com/office/drawing/2014/main" id="{61A203A0-02D3-2544-AC73-C1B898EC42B1}"/>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262159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TRISO Stresses</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404386" cy="4157663"/>
          </a:xfrm>
        </p:spPr>
        <p:txBody>
          <a:bodyPr/>
          <a:lstStyle/>
          <a:p>
            <a:r>
              <a:rPr lang="en-US" sz="2000" dirty="0" err="1"/>
              <a:t>PyC</a:t>
            </a:r>
            <a:r>
              <a:rPr lang="en-US" sz="2000" dirty="0"/>
              <a:t> shrinkage will be largely restrained by the </a:t>
            </a:r>
            <a:r>
              <a:rPr lang="en-US" sz="2000" dirty="0" err="1"/>
              <a:t>SiC</a:t>
            </a:r>
            <a:r>
              <a:rPr lang="en-US" sz="2000" dirty="0"/>
              <a:t> layer, and tangential stresses will be generated in both </a:t>
            </a:r>
            <a:r>
              <a:rPr lang="en-US" sz="2000" dirty="0" err="1"/>
              <a:t>PyC</a:t>
            </a:r>
            <a:r>
              <a:rPr lang="en-US" sz="2000" dirty="0"/>
              <a:t> layers and radial, inward acting forces imposed on the two surfaces of the </a:t>
            </a:r>
            <a:r>
              <a:rPr lang="en-US" sz="2000" dirty="0" err="1"/>
              <a:t>SiC</a:t>
            </a:r>
            <a:r>
              <a:rPr lang="en-US" sz="2000" dirty="0"/>
              <a:t> layer</a:t>
            </a:r>
          </a:p>
          <a:p>
            <a:r>
              <a:rPr lang="en-US" sz="2000" dirty="0"/>
              <a:t>In practice, these tangential stresses in the two </a:t>
            </a:r>
            <a:r>
              <a:rPr lang="en-US" sz="2000" dirty="0" err="1"/>
              <a:t>PyC</a:t>
            </a:r>
            <a:r>
              <a:rPr lang="en-US" sz="2000" dirty="0"/>
              <a:t> layers will attain a quasi-equilibrium stress state because their shrinkage is counter-balanced by irradiation creep</a:t>
            </a:r>
          </a:p>
          <a:p>
            <a:r>
              <a:rPr lang="en-US" sz="2000" dirty="0"/>
              <a:t>The </a:t>
            </a:r>
            <a:r>
              <a:rPr lang="en-US" sz="2000" dirty="0" err="1"/>
              <a:t>SiC</a:t>
            </a:r>
            <a:r>
              <a:rPr lang="en-US" sz="2000" dirty="0"/>
              <a:t> elastic modulus is at least an order of magnitude greater than that of </a:t>
            </a:r>
            <a:r>
              <a:rPr lang="en-US" sz="2000" dirty="0" err="1"/>
              <a:t>PyC</a:t>
            </a:r>
            <a:r>
              <a:rPr lang="en-US" sz="2000" dirty="0"/>
              <a:t> and thus, the dimensional changes and creep strains of </a:t>
            </a:r>
            <a:r>
              <a:rPr lang="en-US" sz="2000" dirty="0" err="1"/>
              <a:t>SiC</a:t>
            </a:r>
            <a:r>
              <a:rPr lang="en-US" sz="2000" dirty="0"/>
              <a:t> are comparatively much smaller than for </a:t>
            </a:r>
            <a:r>
              <a:rPr lang="en-US" sz="2000" dirty="0" err="1"/>
              <a:t>PyC</a:t>
            </a:r>
            <a:endParaRPr lang="en-US" sz="2000" dirty="0"/>
          </a:p>
          <a:p>
            <a:endParaRPr lang="en-US" sz="2000" dirty="0"/>
          </a:p>
        </p:txBody>
      </p:sp>
      <p:pic>
        <p:nvPicPr>
          <p:cNvPr id="4" name="Content Placeholder 3">
            <a:extLst>
              <a:ext uri="{FF2B5EF4-FFF2-40B4-BE49-F238E27FC236}">
                <a16:creationId xmlns:a16="http://schemas.microsoft.com/office/drawing/2014/main" id="{68CE449D-A1DE-D242-A748-A03542D74F8B}"/>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8134574" y="1102471"/>
            <a:ext cx="2902772" cy="2598160"/>
          </a:xfrm>
          <a:prstGeom prst="rect">
            <a:avLst/>
          </a:prstGeom>
        </p:spPr>
      </p:pic>
      <p:pic>
        <p:nvPicPr>
          <p:cNvPr id="5" name="Picture 4">
            <a:extLst>
              <a:ext uri="{FF2B5EF4-FFF2-40B4-BE49-F238E27FC236}">
                <a16:creationId xmlns:a16="http://schemas.microsoft.com/office/drawing/2014/main" id="{69C61976-536B-4D48-BE6C-7DA7497985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73210" y="3700631"/>
            <a:ext cx="2950328" cy="3157369"/>
          </a:xfrm>
          <a:prstGeom prst="rect">
            <a:avLst/>
          </a:prstGeom>
        </p:spPr>
      </p:pic>
      <p:sp>
        <p:nvSpPr>
          <p:cNvPr id="6" name="Slide Number Placeholder 5">
            <a:extLst>
              <a:ext uri="{FF2B5EF4-FFF2-40B4-BE49-F238E27FC236}">
                <a16:creationId xmlns:a16="http://schemas.microsoft.com/office/drawing/2014/main" id="{07682D7B-9D19-4241-AA4F-39DB89599809}"/>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1723363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3DC84-0091-574A-9F80-9BA14DB58A53}"/>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C5249696-DAB3-3B49-B4C8-AEDA11EFD906}"/>
              </a:ext>
            </a:extLst>
          </p:cNvPr>
          <p:cNvSpPr>
            <a:spLocks noGrp="1"/>
          </p:cNvSpPr>
          <p:nvPr>
            <p:ph idx="1"/>
          </p:nvPr>
        </p:nvSpPr>
        <p:spPr>
          <a:xfrm>
            <a:off x="609599" y="2280746"/>
            <a:ext cx="11183007" cy="3845418"/>
          </a:xfrm>
        </p:spPr>
        <p:txBody>
          <a:bodyPr/>
          <a:lstStyle/>
          <a:p>
            <a:r>
              <a:rPr lang="en-US" sz="2400" dirty="0"/>
              <a:t>Graphite has a lot of texture and porosity, dependent upon fabrication</a:t>
            </a:r>
          </a:p>
          <a:p>
            <a:r>
              <a:rPr lang="en-US" sz="2400" dirty="0"/>
              <a:t>Graphite shrinks, then undergoes turnaround</a:t>
            </a:r>
          </a:p>
          <a:p>
            <a:r>
              <a:rPr lang="en-US" sz="2400" dirty="0"/>
              <a:t>This behavior is governed by point defects and Mrozowski cracks</a:t>
            </a:r>
          </a:p>
          <a:p>
            <a:r>
              <a:rPr lang="en-US" sz="2400" dirty="0"/>
              <a:t>Turnaround happens quicker at higher temperatures, and is dependent upon applied stress</a:t>
            </a:r>
          </a:p>
          <a:p>
            <a:r>
              <a:rPr lang="en-US" sz="2400" dirty="0"/>
              <a:t>Irradiation creep is critically important in graphite</a:t>
            </a:r>
          </a:p>
        </p:txBody>
      </p:sp>
      <p:sp>
        <p:nvSpPr>
          <p:cNvPr id="4" name="Slide Number Placeholder 3">
            <a:extLst>
              <a:ext uri="{FF2B5EF4-FFF2-40B4-BE49-F238E27FC236}">
                <a16:creationId xmlns:a16="http://schemas.microsoft.com/office/drawing/2014/main" id="{E63D0608-22D0-4848-AAC2-5EDF7821481A}"/>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08810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0916-646C-414F-90D0-19B6FDCA34C7}"/>
              </a:ext>
            </a:extLst>
          </p:cNvPr>
          <p:cNvSpPr>
            <a:spLocks noGrp="1"/>
          </p:cNvSpPr>
          <p:nvPr>
            <p:ph type="title"/>
          </p:nvPr>
        </p:nvSpPr>
        <p:spPr/>
        <p:txBody>
          <a:bodyPr/>
          <a:lstStyle/>
          <a:p>
            <a:r>
              <a:rPr lang="en-US" dirty="0"/>
              <a:t>Material Evolution</a:t>
            </a:r>
          </a:p>
        </p:txBody>
      </p:sp>
      <p:sp>
        <p:nvSpPr>
          <p:cNvPr id="3" name="Content Placeholder 2">
            <a:extLst>
              <a:ext uri="{FF2B5EF4-FFF2-40B4-BE49-F238E27FC236}">
                <a16:creationId xmlns:a16="http://schemas.microsoft.com/office/drawing/2014/main" id="{3A759FE5-6844-D649-992C-C937AE14B423}"/>
              </a:ext>
            </a:extLst>
          </p:cNvPr>
          <p:cNvSpPr>
            <a:spLocks noGrp="1"/>
          </p:cNvSpPr>
          <p:nvPr>
            <p:ph sz="half" idx="1"/>
          </p:nvPr>
        </p:nvSpPr>
        <p:spPr/>
        <p:txBody>
          <a:bodyPr/>
          <a:lstStyle/>
          <a:p>
            <a:r>
              <a:rPr lang="en-US" sz="2400" dirty="0"/>
              <a:t>Ideally, would be able to model and describe 3D modes of failure</a:t>
            </a:r>
          </a:p>
          <a:p>
            <a:pPr lvl="1"/>
            <a:r>
              <a:rPr lang="en-US" sz="2400" dirty="0"/>
              <a:t>Shrinkage cracks within the </a:t>
            </a:r>
            <a:r>
              <a:rPr lang="en-US" sz="2400" dirty="0" err="1"/>
              <a:t>IPyC</a:t>
            </a:r>
            <a:r>
              <a:rPr lang="en-US" sz="2400" dirty="0"/>
              <a:t> layer</a:t>
            </a:r>
          </a:p>
          <a:p>
            <a:pPr lvl="1"/>
            <a:r>
              <a:rPr lang="en-US" sz="2400" dirty="0" err="1"/>
              <a:t>IPyC</a:t>
            </a:r>
            <a:r>
              <a:rPr lang="en-US" sz="2400" dirty="0"/>
              <a:t>/</a:t>
            </a:r>
            <a:r>
              <a:rPr lang="en-US" sz="2400" dirty="0" err="1"/>
              <a:t>SiC</a:t>
            </a:r>
            <a:r>
              <a:rPr lang="en-US" sz="2400" dirty="0"/>
              <a:t> debonding</a:t>
            </a:r>
          </a:p>
          <a:p>
            <a:pPr lvl="1"/>
            <a:r>
              <a:rPr lang="en-US" sz="2400" dirty="0"/>
              <a:t>Particle </a:t>
            </a:r>
            <a:r>
              <a:rPr lang="en-US" sz="2400" dirty="0" err="1"/>
              <a:t>asphericity</a:t>
            </a:r>
            <a:endParaRPr lang="en-US" sz="2400" dirty="0"/>
          </a:p>
          <a:p>
            <a:pPr lvl="1"/>
            <a:r>
              <a:rPr lang="en-US" sz="2400" dirty="0"/>
              <a:t>Kernel migration</a:t>
            </a:r>
          </a:p>
          <a:p>
            <a:pPr lvl="1"/>
            <a:r>
              <a:rPr lang="en-US" sz="2400" dirty="0" err="1"/>
              <a:t>SiC</a:t>
            </a:r>
            <a:r>
              <a:rPr lang="en-US" sz="2400" dirty="0"/>
              <a:t> coating thinning</a:t>
            </a:r>
          </a:p>
          <a:p>
            <a:pPr lvl="1"/>
            <a:r>
              <a:rPr lang="en-US" sz="2400" dirty="0"/>
              <a:t>Fission product attack</a:t>
            </a:r>
          </a:p>
          <a:p>
            <a:endParaRPr lang="en-US" sz="2400" dirty="0"/>
          </a:p>
        </p:txBody>
      </p:sp>
      <p:pic>
        <p:nvPicPr>
          <p:cNvPr id="6" name="Content Placeholder 5">
            <a:extLst>
              <a:ext uri="{FF2B5EF4-FFF2-40B4-BE49-F238E27FC236}">
                <a16:creationId xmlns:a16="http://schemas.microsoft.com/office/drawing/2014/main" id="{8DD4B38D-DCF4-8145-A600-A954E567C71C}"/>
              </a:ext>
            </a:extLst>
          </p:cNvPr>
          <p:cNvPicPr>
            <a:picLocks noGrp="1" noChangeAspect="1"/>
          </p:cNvPicPr>
          <p:nvPr>
            <p:ph sz="half" idx="2"/>
          </p:nvPr>
        </p:nvPicPr>
        <p:blipFill>
          <a:blip r:embed="rId2"/>
          <a:stretch>
            <a:fillRect/>
          </a:stretch>
        </p:blipFill>
        <p:spPr>
          <a:xfrm>
            <a:off x="7594600" y="2075176"/>
            <a:ext cx="2387600" cy="317500"/>
          </a:xfrm>
          <a:prstGeom prst="rect">
            <a:avLst/>
          </a:prstGeom>
        </p:spPr>
      </p:pic>
      <p:sp>
        <p:nvSpPr>
          <p:cNvPr id="5" name="Slide Number Placeholder 4">
            <a:extLst>
              <a:ext uri="{FF2B5EF4-FFF2-40B4-BE49-F238E27FC236}">
                <a16:creationId xmlns:a16="http://schemas.microsoft.com/office/drawing/2014/main" id="{5DCB2CE3-A0AA-6D41-9060-FA02DDE217EF}"/>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7" name="Picture 6">
            <a:extLst>
              <a:ext uri="{FF2B5EF4-FFF2-40B4-BE49-F238E27FC236}">
                <a16:creationId xmlns:a16="http://schemas.microsoft.com/office/drawing/2014/main" id="{19F6BD47-B631-9242-BDEC-A019BEEE5BE4}"/>
              </a:ext>
            </a:extLst>
          </p:cNvPr>
          <p:cNvPicPr>
            <a:picLocks noChangeAspect="1"/>
          </p:cNvPicPr>
          <p:nvPr/>
        </p:nvPicPr>
        <p:blipFill>
          <a:blip r:embed="rId3"/>
          <a:stretch>
            <a:fillRect/>
          </a:stretch>
        </p:blipFill>
        <p:spPr>
          <a:xfrm>
            <a:off x="7086600" y="4844475"/>
            <a:ext cx="3403600" cy="584200"/>
          </a:xfrm>
          <a:prstGeom prst="rect">
            <a:avLst/>
          </a:prstGeom>
        </p:spPr>
      </p:pic>
      <p:pic>
        <p:nvPicPr>
          <p:cNvPr id="8" name="Picture 7">
            <a:extLst>
              <a:ext uri="{FF2B5EF4-FFF2-40B4-BE49-F238E27FC236}">
                <a16:creationId xmlns:a16="http://schemas.microsoft.com/office/drawing/2014/main" id="{47C7416B-FC44-1D42-94BA-AFF2A062DE7A}"/>
              </a:ext>
            </a:extLst>
          </p:cNvPr>
          <p:cNvPicPr>
            <a:picLocks noChangeAspect="1"/>
          </p:cNvPicPr>
          <p:nvPr/>
        </p:nvPicPr>
        <p:blipFill>
          <a:blip r:embed="rId4"/>
          <a:stretch>
            <a:fillRect/>
          </a:stretch>
        </p:blipFill>
        <p:spPr>
          <a:xfrm>
            <a:off x="5943599" y="5498373"/>
            <a:ext cx="5588000" cy="381000"/>
          </a:xfrm>
          <a:prstGeom prst="rect">
            <a:avLst/>
          </a:prstGeom>
        </p:spPr>
      </p:pic>
      <p:pic>
        <p:nvPicPr>
          <p:cNvPr id="9" name="Picture 8">
            <a:extLst>
              <a:ext uri="{FF2B5EF4-FFF2-40B4-BE49-F238E27FC236}">
                <a16:creationId xmlns:a16="http://schemas.microsoft.com/office/drawing/2014/main" id="{FDB6E9C0-D8DE-5E49-8893-FF1703632595}"/>
              </a:ext>
            </a:extLst>
          </p:cNvPr>
          <p:cNvPicPr>
            <a:picLocks noChangeAspect="1"/>
          </p:cNvPicPr>
          <p:nvPr/>
        </p:nvPicPr>
        <p:blipFill>
          <a:blip r:embed="rId5"/>
          <a:stretch>
            <a:fillRect/>
          </a:stretch>
        </p:blipFill>
        <p:spPr>
          <a:xfrm>
            <a:off x="6523620" y="2486991"/>
            <a:ext cx="4885160" cy="2306881"/>
          </a:xfrm>
          <a:prstGeom prst="rect">
            <a:avLst/>
          </a:prstGeom>
        </p:spPr>
      </p:pic>
      <p:pic>
        <p:nvPicPr>
          <p:cNvPr id="10" name="Picture 9">
            <a:extLst>
              <a:ext uri="{FF2B5EF4-FFF2-40B4-BE49-F238E27FC236}">
                <a16:creationId xmlns:a16="http://schemas.microsoft.com/office/drawing/2014/main" id="{FD2098D0-AD4D-FF4E-8946-D4AB2239598B}"/>
              </a:ext>
            </a:extLst>
          </p:cNvPr>
          <p:cNvPicPr>
            <a:picLocks noChangeAspect="1"/>
          </p:cNvPicPr>
          <p:nvPr/>
        </p:nvPicPr>
        <p:blipFill>
          <a:blip r:embed="rId6"/>
          <a:stretch>
            <a:fillRect/>
          </a:stretch>
        </p:blipFill>
        <p:spPr>
          <a:xfrm>
            <a:off x="6285697" y="5900323"/>
            <a:ext cx="4903805" cy="596702"/>
          </a:xfrm>
          <a:prstGeom prst="rect">
            <a:avLst/>
          </a:prstGeom>
        </p:spPr>
      </p:pic>
    </p:spTree>
    <p:extLst>
      <p:ext uri="{BB962C8B-B14F-4D97-AF65-F5344CB8AC3E}">
        <p14:creationId xmlns:p14="http://schemas.microsoft.com/office/powerpoint/2010/main" val="4032291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8DCB0-59AC-C146-837C-E3CF7623FDCF}"/>
              </a:ext>
            </a:extLst>
          </p:cNvPr>
          <p:cNvSpPr>
            <a:spLocks noGrp="1"/>
          </p:cNvSpPr>
          <p:nvPr>
            <p:ph type="title"/>
          </p:nvPr>
        </p:nvSpPr>
        <p:spPr/>
        <p:txBody>
          <a:bodyPr/>
          <a:lstStyle/>
          <a:p>
            <a:r>
              <a:rPr lang="en-US" dirty="0"/>
              <a:t>Data needs</a:t>
            </a:r>
          </a:p>
        </p:txBody>
      </p:sp>
      <p:sp>
        <p:nvSpPr>
          <p:cNvPr id="3" name="Content Placeholder 2">
            <a:extLst>
              <a:ext uri="{FF2B5EF4-FFF2-40B4-BE49-F238E27FC236}">
                <a16:creationId xmlns:a16="http://schemas.microsoft.com/office/drawing/2014/main" id="{77F69A94-E052-3847-9CA7-EA64A1E32317}"/>
              </a:ext>
            </a:extLst>
          </p:cNvPr>
          <p:cNvSpPr>
            <a:spLocks noGrp="1"/>
          </p:cNvSpPr>
          <p:nvPr>
            <p:ph sz="half" idx="1"/>
          </p:nvPr>
        </p:nvSpPr>
        <p:spPr>
          <a:xfrm>
            <a:off x="451945" y="1968503"/>
            <a:ext cx="6074977" cy="4157663"/>
          </a:xfrm>
        </p:spPr>
        <p:txBody>
          <a:bodyPr/>
          <a:lstStyle/>
          <a:p>
            <a:r>
              <a:rPr lang="en-US" sz="2000" dirty="0"/>
              <a:t>There are a number of areas where we lack requisite data, either behavioral or fundamental properties, in order to accurately describe TRISO particle evolution</a:t>
            </a:r>
          </a:p>
          <a:p>
            <a:r>
              <a:rPr lang="en-US" sz="2000" dirty="0"/>
              <a:t>High-quality high burnup data on TRISO particles is generally lacking, which would enable benchmarking of fuel performance models</a:t>
            </a:r>
          </a:p>
          <a:p>
            <a:r>
              <a:rPr lang="en-US" sz="2000" dirty="0"/>
              <a:t>Uncertainties and unknowns in fundamental material properties are also abundant, especially with regard to how properties vary as functions of temperature, fast fluence, and burnup</a:t>
            </a:r>
          </a:p>
          <a:p>
            <a:endParaRPr lang="en-US" sz="2000" dirty="0"/>
          </a:p>
          <a:p>
            <a:endParaRPr lang="en-US" sz="2000" dirty="0"/>
          </a:p>
        </p:txBody>
      </p:sp>
      <p:sp>
        <p:nvSpPr>
          <p:cNvPr id="4" name="Content Placeholder 3">
            <a:extLst>
              <a:ext uri="{FF2B5EF4-FFF2-40B4-BE49-F238E27FC236}">
                <a16:creationId xmlns:a16="http://schemas.microsoft.com/office/drawing/2014/main" id="{102D5413-5D6E-8940-9D59-28F0761BD124}"/>
              </a:ext>
            </a:extLst>
          </p:cNvPr>
          <p:cNvSpPr>
            <a:spLocks noGrp="1"/>
          </p:cNvSpPr>
          <p:nvPr>
            <p:ph sz="half" idx="2"/>
          </p:nvPr>
        </p:nvSpPr>
        <p:spPr>
          <a:xfrm>
            <a:off x="6526922" y="1968503"/>
            <a:ext cx="5412829" cy="4157663"/>
          </a:xfrm>
        </p:spPr>
        <p:txBody>
          <a:bodyPr/>
          <a:lstStyle/>
          <a:p>
            <a:r>
              <a:rPr lang="en-US" sz="2000" dirty="0"/>
              <a:t>There is significant uncertainty in the irradiation creep constant, the value of Poisson’s ratio in irradiation creep models, and the thermal conductivity of </a:t>
            </a:r>
            <a:r>
              <a:rPr lang="en-US" sz="2000" dirty="0" err="1"/>
              <a:t>PyC</a:t>
            </a:r>
            <a:endParaRPr lang="en-US" sz="2000" dirty="0"/>
          </a:p>
          <a:p>
            <a:r>
              <a:rPr lang="en-US" sz="2000" dirty="0"/>
              <a:t>Predictions for the chemical attack of </a:t>
            </a:r>
            <a:r>
              <a:rPr lang="en-US" sz="2000" dirty="0" err="1"/>
              <a:t>SiC</a:t>
            </a:r>
            <a:r>
              <a:rPr lang="en-US" sz="2000" dirty="0"/>
              <a:t> require effective diffusion coefficients of key fission products in various fuel materials, which are unknown</a:t>
            </a:r>
          </a:p>
          <a:p>
            <a:r>
              <a:rPr lang="en-US" sz="2000" dirty="0"/>
              <a:t>Fuel properties are the least well understood, especially as the fuel evolves during operation</a:t>
            </a:r>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DDE5F44C-7C57-2442-A95A-C8936B36AC82}"/>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1256056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Advanced concepts in TRISO</a:t>
            </a:r>
          </a:p>
        </p:txBody>
      </p:sp>
      <p:sp>
        <p:nvSpPr>
          <p:cNvPr id="3" name="Slide Number Placeholder 2">
            <a:extLst>
              <a:ext uri="{FF2B5EF4-FFF2-40B4-BE49-F238E27FC236}">
                <a16:creationId xmlns:a16="http://schemas.microsoft.com/office/drawing/2014/main" id="{48992943-4CCC-3543-8C54-A7CCD52C2BC3}"/>
              </a:ext>
            </a:extLst>
          </p:cNvPr>
          <p:cNvSpPr>
            <a:spLocks noGrp="1"/>
          </p:cNvSpPr>
          <p:nvPr>
            <p:ph type="sldNum" sz="quarter" idx="12"/>
          </p:nvPr>
        </p:nvSpPr>
        <p:spPr/>
        <p:txBody>
          <a:bodyPr/>
          <a:lstStyle/>
          <a:p>
            <a:pPr>
              <a:defRPr/>
            </a:pPr>
            <a:fld id="{0DA6BD0F-ABBC-C14D-BC96-77BE126A748B}" type="slidenum">
              <a:rPr lang="en-US" smtClean="0"/>
              <a:pPr>
                <a:defRPr/>
              </a:pPr>
              <a:t>22</a:t>
            </a:fld>
            <a:endParaRPr lang="en-US"/>
          </a:p>
        </p:txBody>
      </p:sp>
    </p:spTree>
    <p:extLst>
      <p:ext uri="{BB962C8B-B14F-4D97-AF65-F5344CB8AC3E}">
        <p14:creationId xmlns:p14="http://schemas.microsoft.com/office/powerpoint/2010/main" val="2329868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8FC-FEFA-8E42-84D0-39C4F96CA497}"/>
              </a:ext>
            </a:extLst>
          </p:cNvPr>
          <p:cNvSpPr>
            <a:spLocks noGrp="1"/>
          </p:cNvSpPr>
          <p:nvPr>
            <p:ph type="title"/>
          </p:nvPr>
        </p:nvSpPr>
        <p:spPr/>
        <p:txBody>
          <a:bodyPr/>
          <a:lstStyle/>
          <a:p>
            <a:r>
              <a:rPr lang="en-US" dirty="0"/>
              <a:t>ZrC replacing </a:t>
            </a:r>
            <a:r>
              <a:rPr lang="en-US" dirty="0" err="1"/>
              <a:t>SiC</a:t>
            </a:r>
            <a:r>
              <a:rPr lang="en-US" dirty="0"/>
              <a:t> </a:t>
            </a:r>
          </a:p>
        </p:txBody>
      </p:sp>
      <p:sp>
        <p:nvSpPr>
          <p:cNvPr id="3" name="Content Placeholder 2">
            <a:extLst>
              <a:ext uri="{FF2B5EF4-FFF2-40B4-BE49-F238E27FC236}">
                <a16:creationId xmlns:a16="http://schemas.microsoft.com/office/drawing/2014/main" id="{B2F0ADC0-F5B5-3A4E-802B-4D28FBDC1782}"/>
              </a:ext>
            </a:extLst>
          </p:cNvPr>
          <p:cNvSpPr>
            <a:spLocks noGrp="1"/>
          </p:cNvSpPr>
          <p:nvPr>
            <p:ph sz="half" idx="1"/>
          </p:nvPr>
        </p:nvSpPr>
        <p:spPr>
          <a:xfrm>
            <a:off x="609599" y="1968503"/>
            <a:ext cx="6877723" cy="4157663"/>
          </a:xfrm>
        </p:spPr>
        <p:txBody>
          <a:bodyPr/>
          <a:lstStyle/>
          <a:p>
            <a:r>
              <a:rPr lang="en-US" sz="2400" dirty="0"/>
              <a:t>Zirconium carbide (ZrC) is a refractory and chemically stable compound, which melts </a:t>
            </a:r>
            <a:r>
              <a:rPr lang="en-US" sz="2400" dirty="0" err="1"/>
              <a:t>eutectically</a:t>
            </a:r>
            <a:r>
              <a:rPr lang="en-US" sz="2400" dirty="0"/>
              <a:t> with carbon at 3123 K</a:t>
            </a:r>
          </a:p>
          <a:p>
            <a:r>
              <a:rPr lang="en-US" sz="2400" dirty="0"/>
              <a:t>ZrC can potentially improve the high-temperature stability, the resistance to chemical attack by fission products, and the retention of fission products</a:t>
            </a:r>
          </a:p>
          <a:p>
            <a:r>
              <a:rPr lang="en-US" sz="2400" dirty="0"/>
              <a:t>However, ZrC is significantly less oxidation resistant than </a:t>
            </a:r>
            <a:r>
              <a:rPr lang="en-US" sz="2400" dirty="0" err="1"/>
              <a:t>SiC</a:t>
            </a:r>
            <a:endParaRPr lang="en-US" sz="2400" dirty="0"/>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5DD6AE4B-F138-E54E-8D47-B01535B590A0}"/>
              </a:ext>
            </a:extLst>
          </p:cNvPr>
          <p:cNvPicPr>
            <a:picLocks noGrp="1" noChangeAspect="1"/>
          </p:cNvPicPr>
          <p:nvPr>
            <p:ph sz="half" idx="2"/>
          </p:nvPr>
        </p:nvPicPr>
        <p:blipFill rotWithShape="1">
          <a:blip r:embed="rId2"/>
          <a:srcRect l="49632"/>
          <a:stretch/>
        </p:blipFill>
        <p:spPr>
          <a:xfrm>
            <a:off x="7519531" y="2577089"/>
            <a:ext cx="4062869" cy="2823249"/>
          </a:xfrm>
          <a:prstGeom prst="rect">
            <a:avLst/>
          </a:prstGeom>
        </p:spPr>
      </p:pic>
      <p:sp>
        <p:nvSpPr>
          <p:cNvPr id="4" name="Slide Number Placeholder 3">
            <a:extLst>
              <a:ext uri="{FF2B5EF4-FFF2-40B4-BE49-F238E27FC236}">
                <a16:creationId xmlns:a16="http://schemas.microsoft.com/office/drawing/2014/main" id="{3E7CC533-9CFF-4E47-9B18-FD55877637E8}"/>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4248696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8FC-FEFA-8E42-84D0-39C4F96CA497}"/>
              </a:ext>
            </a:extLst>
          </p:cNvPr>
          <p:cNvSpPr>
            <a:spLocks noGrp="1"/>
          </p:cNvSpPr>
          <p:nvPr>
            <p:ph type="title"/>
          </p:nvPr>
        </p:nvSpPr>
        <p:spPr/>
        <p:txBody>
          <a:bodyPr/>
          <a:lstStyle/>
          <a:p>
            <a:r>
              <a:rPr lang="en-US" dirty="0"/>
              <a:t>ZrC replacing </a:t>
            </a:r>
            <a:r>
              <a:rPr lang="en-US" dirty="0" err="1"/>
              <a:t>SiC</a:t>
            </a:r>
            <a:r>
              <a:rPr lang="en-US" dirty="0"/>
              <a:t> </a:t>
            </a:r>
          </a:p>
        </p:txBody>
      </p:sp>
      <p:sp>
        <p:nvSpPr>
          <p:cNvPr id="3" name="Content Placeholder 2">
            <a:extLst>
              <a:ext uri="{FF2B5EF4-FFF2-40B4-BE49-F238E27FC236}">
                <a16:creationId xmlns:a16="http://schemas.microsoft.com/office/drawing/2014/main" id="{B2F0ADC0-F5B5-3A4E-802B-4D28FBDC1782}"/>
              </a:ext>
            </a:extLst>
          </p:cNvPr>
          <p:cNvSpPr>
            <a:spLocks noGrp="1"/>
          </p:cNvSpPr>
          <p:nvPr>
            <p:ph sz="half" idx="1"/>
          </p:nvPr>
        </p:nvSpPr>
        <p:spPr>
          <a:xfrm>
            <a:off x="609599" y="1968503"/>
            <a:ext cx="5588001" cy="4157663"/>
          </a:xfrm>
        </p:spPr>
        <p:txBody>
          <a:bodyPr/>
          <a:lstStyle/>
          <a:p>
            <a:r>
              <a:rPr lang="en-US" sz="2400" dirty="0"/>
              <a:t>Four types of ZrC inclusions have been studied (1) ZrC-TRISO coated particles, (2) ZrC-TRISO type coated particles without </a:t>
            </a:r>
            <a:r>
              <a:rPr lang="en-US" sz="2400" dirty="0" err="1"/>
              <a:t>OPyC</a:t>
            </a:r>
            <a:r>
              <a:rPr lang="en-US" sz="2400" dirty="0"/>
              <a:t> layer, (3) ZrC-coated particles with ZrC-doped </a:t>
            </a:r>
            <a:r>
              <a:rPr lang="en-US" sz="2400" dirty="0" err="1"/>
              <a:t>OPyC</a:t>
            </a:r>
            <a:r>
              <a:rPr lang="en-US" sz="2400" dirty="0"/>
              <a:t> layer, and (4) ZrC coated particles with graded C–ZrC layer(s)</a:t>
            </a:r>
          </a:p>
          <a:p>
            <a:r>
              <a:rPr lang="en-US" sz="2400" dirty="0"/>
              <a:t>All four types have been fabricated and irradiated</a:t>
            </a:r>
          </a:p>
          <a:p>
            <a:endParaRPr lang="en-US" sz="2400" dirty="0"/>
          </a:p>
          <a:p>
            <a:endParaRPr lang="en-US" sz="2400" dirty="0"/>
          </a:p>
          <a:p>
            <a:endParaRPr lang="en-US" sz="2400" dirty="0"/>
          </a:p>
        </p:txBody>
      </p:sp>
      <p:sp>
        <p:nvSpPr>
          <p:cNvPr id="6" name="Content Placeholder 5">
            <a:extLst>
              <a:ext uri="{FF2B5EF4-FFF2-40B4-BE49-F238E27FC236}">
                <a16:creationId xmlns:a16="http://schemas.microsoft.com/office/drawing/2014/main" id="{F6690218-C1C6-7C46-9566-467DF3B2E129}"/>
              </a:ext>
            </a:extLst>
          </p:cNvPr>
          <p:cNvSpPr>
            <a:spLocks noGrp="1"/>
          </p:cNvSpPr>
          <p:nvPr>
            <p:ph sz="half" idx="2"/>
          </p:nvPr>
        </p:nvSpPr>
        <p:spPr/>
        <p:txBody>
          <a:bodyPr/>
          <a:lstStyle/>
          <a:p>
            <a:r>
              <a:rPr lang="en-US" sz="2400" dirty="0"/>
              <a:t>Primary focus has been on option 1, however usage of ZrC started from option 2 in the 1970s</a:t>
            </a:r>
          </a:p>
          <a:p>
            <a:r>
              <a:rPr lang="en-US" sz="2400" dirty="0"/>
              <a:t>ZrC-TRISO-coated UO2 particle after irradiation at 1673–1923K to 4.5% FIMA</a:t>
            </a:r>
          </a:p>
          <a:p>
            <a:endParaRPr lang="en-US" sz="2400" dirty="0"/>
          </a:p>
          <a:p>
            <a:endParaRPr lang="en-US" sz="2400" dirty="0"/>
          </a:p>
          <a:p>
            <a:endParaRPr lang="en-US" sz="2400" dirty="0"/>
          </a:p>
        </p:txBody>
      </p:sp>
      <p:pic>
        <p:nvPicPr>
          <p:cNvPr id="7" name="Picture 6">
            <a:extLst>
              <a:ext uri="{FF2B5EF4-FFF2-40B4-BE49-F238E27FC236}">
                <a16:creationId xmlns:a16="http://schemas.microsoft.com/office/drawing/2014/main" id="{9BE35011-00A8-1047-A40A-C6D2BBBC0FCF}"/>
              </a:ext>
            </a:extLst>
          </p:cNvPr>
          <p:cNvPicPr>
            <a:picLocks noChangeAspect="1"/>
          </p:cNvPicPr>
          <p:nvPr/>
        </p:nvPicPr>
        <p:blipFill>
          <a:blip r:embed="rId2"/>
          <a:stretch>
            <a:fillRect/>
          </a:stretch>
        </p:blipFill>
        <p:spPr>
          <a:xfrm>
            <a:off x="8531711" y="3949550"/>
            <a:ext cx="2806849" cy="2806849"/>
          </a:xfrm>
          <a:prstGeom prst="rect">
            <a:avLst/>
          </a:prstGeom>
        </p:spPr>
      </p:pic>
      <p:sp>
        <p:nvSpPr>
          <p:cNvPr id="4" name="Slide Number Placeholder 3">
            <a:extLst>
              <a:ext uri="{FF2B5EF4-FFF2-40B4-BE49-F238E27FC236}">
                <a16:creationId xmlns:a16="http://schemas.microsoft.com/office/drawing/2014/main" id="{2FD19574-F9A9-EE4D-8926-162E283E7EF4}"/>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2431321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8FC-FEFA-8E42-84D0-39C4F96CA497}"/>
              </a:ext>
            </a:extLst>
          </p:cNvPr>
          <p:cNvSpPr>
            <a:spLocks noGrp="1"/>
          </p:cNvSpPr>
          <p:nvPr>
            <p:ph type="title"/>
          </p:nvPr>
        </p:nvSpPr>
        <p:spPr/>
        <p:txBody>
          <a:bodyPr/>
          <a:lstStyle/>
          <a:p>
            <a:r>
              <a:rPr lang="en-US" dirty="0"/>
              <a:t>ZrC replacing </a:t>
            </a:r>
            <a:r>
              <a:rPr lang="en-US" dirty="0" err="1"/>
              <a:t>SiC</a:t>
            </a:r>
            <a:r>
              <a:rPr lang="en-US" dirty="0"/>
              <a:t> </a:t>
            </a:r>
          </a:p>
        </p:txBody>
      </p:sp>
      <p:sp>
        <p:nvSpPr>
          <p:cNvPr id="3" name="Content Placeholder 2">
            <a:extLst>
              <a:ext uri="{FF2B5EF4-FFF2-40B4-BE49-F238E27FC236}">
                <a16:creationId xmlns:a16="http://schemas.microsoft.com/office/drawing/2014/main" id="{B2F0ADC0-F5B5-3A4E-802B-4D28FBDC1782}"/>
              </a:ext>
            </a:extLst>
          </p:cNvPr>
          <p:cNvSpPr>
            <a:spLocks noGrp="1"/>
          </p:cNvSpPr>
          <p:nvPr>
            <p:ph sz="half" idx="1"/>
          </p:nvPr>
        </p:nvSpPr>
        <p:spPr>
          <a:xfrm>
            <a:off x="609599" y="1968503"/>
            <a:ext cx="6361545" cy="4157663"/>
          </a:xfrm>
        </p:spPr>
        <p:txBody>
          <a:bodyPr/>
          <a:lstStyle/>
          <a:p>
            <a:r>
              <a:rPr lang="en-US" sz="2400" dirty="0"/>
              <a:t>The improved performance of the ZrC coating layer against chemical attack by </a:t>
            </a:r>
            <a:r>
              <a:rPr lang="en-US" sz="2400" dirty="0" err="1"/>
              <a:t>Pd</a:t>
            </a:r>
            <a:r>
              <a:rPr lang="en-US" sz="2400" dirty="0"/>
              <a:t> has been demonstrated in both out-of-reactor experiments and irradiation tests</a:t>
            </a:r>
          </a:p>
          <a:p>
            <a:r>
              <a:rPr lang="en-US" sz="2400" dirty="0"/>
              <a:t>ZrPd3 can form in lab conditions, but insufficient </a:t>
            </a:r>
            <a:r>
              <a:rPr lang="en-US" sz="2400" dirty="0" err="1"/>
              <a:t>Pd</a:t>
            </a:r>
            <a:r>
              <a:rPr lang="en-US" sz="2400" dirty="0"/>
              <a:t> exists in fuel particles to cause formation and thus degradation</a:t>
            </a:r>
          </a:p>
          <a:p>
            <a:r>
              <a:rPr lang="en-US" sz="2400" dirty="0"/>
              <a:t>ZrC does not seem to solve the silver problem</a:t>
            </a:r>
          </a:p>
          <a:p>
            <a:r>
              <a:rPr lang="en-US" sz="2400" dirty="0"/>
              <a:t>Ruthenium release might be an issue, which it is not for </a:t>
            </a:r>
            <a:r>
              <a:rPr lang="en-US" sz="2400" dirty="0" err="1"/>
              <a:t>SiC</a:t>
            </a:r>
            <a:endParaRPr lang="en-US" sz="2400" dirty="0"/>
          </a:p>
          <a:p>
            <a:endParaRPr lang="en-US" sz="2400" dirty="0"/>
          </a:p>
          <a:p>
            <a:endParaRPr lang="en-US" sz="2400" dirty="0"/>
          </a:p>
        </p:txBody>
      </p:sp>
      <p:pic>
        <p:nvPicPr>
          <p:cNvPr id="10" name="Content Placeholder 9">
            <a:extLst>
              <a:ext uri="{FF2B5EF4-FFF2-40B4-BE49-F238E27FC236}">
                <a16:creationId xmlns:a16="http://schemas.microsoft.com/office/drawing/2014/main" id="{19723978-41F1-0D4B-8B49-F88263D227B4}"/>
              </a:ext>
            </a:extLst>
          </p:cNvPr>
          <p:cNvPicPr>
            <a:picLocks noGrp="1" noChangeAspect="1"/>
          </p:cNvPicPr>
          <p:nvPr>
            <p:ph sz="half" idx="2"/>
          </p:nvPr>
        </p:nvPicPr>
        <p:blipFill>
          <a:blip r:embed="rId2"/>
          <a:stretch>
            <a:fillRect/>
          </a:stretch>
        </p:blipFill>
        <p:spPr>
          <a:xfrm>
            <a:off x="7699079" y="1968500"/>
            <a:ext cx="3155386" cy="4737626"/>
          </a:xfrm>
          <a:prstGeom prst="rect">
            <a:avLst/>
          </a:prstGeom>
        </p:spPr>
      </p:pic>
      <p:sp>
        <p:nvSpPr>
          <p:cNvPr id="4" name="Slide Number Placeholder 3">
            <a:extLst>
              <a:ext uri="{FF2B5EF4-FFF2-40B4-BE49-F238E27FC236}">
                <a16:creationId xmlns:a16="http://schemas.microsoft.com/office/drawing/2014/main" id="{928C7C75-4464-F345-999A-58CC3E74F126}"/>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3302005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35BB5-BB39-4D45-885E-277E4016E089}"/>
              </a:ext>
            </a:extLst>
          </p:cNvPr>
          <p:cNvSpPr>
            <a:spLocks noGrp="1"/>
          </p:cNvSpPr>
          <p:nvPr>
            <p:ph type="title"/>
          </p:nvPr>
        </p:nvSpPr>
        <p:spPr/>
        <p:txBody>
          <a:bodyPr/>
          <a:lstStyle/>
          <a:p>
            <a:r>
              <a:rPr lang="en-US" dirty="0"/>
              <a:t>ZrC replacing </a:t>
            </a:r>
            <a:r>
              <a:rPr lang="en-US" dirty="0" err="1"/>
              <a:t>SiC</a:t>
            </a:r>
            <a:r>
              <a:rPr lang="en-US" dirty="0"/>
              <a:t> </a:t>
            </a:r>
          </a:p>
        </p:txBody>
      </p:sp>
      <p:sp>
        <p:nvSpPr>
          <p:cNvPr id="3" name="Content Placeholder 2">
            <a:extLst>
              <a:ext uri="{FF2B5EF4-FFF2-40B4-BE49-F238E27FC236}">
                <a16:creationId xmlns:a16="http://schemas.microsoft.com/office/drawing/2014/main" id="{BB9D9773-1ABE-5244-8DF6-687740B63DD9}"/>
              </a:ext>
            </a:extLst>
          </p:cNvPr>
          <p:cNvSpPr>
            <a:spLocks noGrp="1"/>
          </p:cNvSpPr>
          <p:nvPr>
            <p:ph sz="half" idx="1"/>
          </p:nvPr>
        </p:nvSpPr>
        <p:spPr>
          <a:xfrm>
            <a:off x="609599" y="1968503"/>
            <a:ext cx="6180083" cy="4157663"/>
          </a:xfrm>
        </p:spPr>
        <p:txBody>
          <a:bodyPr/>
          <a:lstStyle/>
          <a:p>
            <a:r>
              <a:rPr lang="en-US" sz="2400" dirty="0"/>
              <a:t>High-temperature behavior of ZrC is superior to </a:t>
            </a:r>
            <a:r>
              <a:rPr lang="en-US" sz="2400" dirty="0" err="1"/>
              <a:t>SiC</a:t>
            </a:r>
            <a:endParaRPr lang="en-US" sz="2400" dirty="0"/>
          </a:p>
          <a:p>
            <a:r>
              <a:rPr lang="en-US" sz="2400" dirty="0"/>
              <a:t>Right is a heating experiment on irradiated TRISO particles</a:t>
            </a:r>
          </a:p>
          <a:p>
            <a:r>
              <a:rPr lang="en-US" sz="2400" dirty="0"/>
              <a:t>No ZrC failures up to 2400C, where an extended hold produced a failure</a:t>
            </a:r>
          </a:p>
          <a:p>
            <a:r>
              <a:rPr lang="en-US" sz="2400" dirty="0"/>
              <a:t>Thus, better stability during fabrication, ability to operate at higher temperatures, better stability in off-normal temperature spikes, better fission gas retention at high temperature</a:t>
            </a:r>
          </a:p>
          <a:p>
            <a:endParaRPr lang="en-US" sz="2400" dirty="0"/>
          </a:p>
        </p:txBody>
      </p:sp>
      <p:pic>
        <p:nvPicPr>
          <p:cNvPr id="5" name="Content Placeholder 4">
            <a:extLst>
              <a:ext uri="{FF2B5EF4-FFF2-40B4-BE49-F238E27FC236}">
                <a16:creationId xmlns:a16="http://schemas.microsoft.com/office/drawing/2014/main" id="{00E1ECF7-4E20-9D4C-AB1D-3ECD1F94A646}"/>
              </a:ext>
            </a:extLst>
          </p:cNvPr>
          <p:cNvPicPr>
            <a:picLocks noGrp="1" noChangeAspect="1"/>
          </p:cNvPicPr>
          <p:nvPr>
            <p:ph sz="half" idx="2"/>
          </p:nvPr>
        </p:nvPicPr>
        <p:blipFill>
          <a:blip r:embed="rId2"/>
          <a:stretch>
            <a:fillRect/>
          </a:stretch>
        </p:blipFill>
        <p:spPr>
          <a:xfrm>
            <a:off x="6666718" y="1968500"/>
            <a:ext cx="4446564" cy="4157663"/>
          </a:xfrm>
          <a:prstGeom prst="rect">
            <a:avLst/>
          </a:prstGeom>
        </p:spPr>
      </p:pic>
      <p:sp>
        <p:nvSpPr>
          <p:cNvPr id="4" name="Slide Number Placeholder 3">
            <a:extLst>
              <a:ext uri="{FF2B5EF4-FFF2-40B4-BE49-F238E27FC236}">
                <a16:creationId xmlns:a16="http://schemas.microsoft.com/office/drawing/2014/main" id="{240FC78A-1799-B546-B9B5-3055232F0EAD}"/>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3229941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7BAD0-6777-CF48-91A6-CF45E7FA5246}"/>
              </a:ext>
            </a:extLst>
          </p:cNvPr>
          <p:cNvSpPr>
            <a:spLocks noGrp="1"/>
          </p:cNvSpPr>
          <p:nvPr>
            <p:ph type="title"/>
          </p:nvPr>
        </p:nvSpPr>
        <p:spPr/>
        <p:txBody>
          <a:bodyPr/>
          <a:lstStyle/>
          <a:p>
            <a:r>
              <a:rPr lang="en-US" dirty="0"/>
              <a:t>ZrC Fabrication</a:t>
            </a:r>
          </a:p>
        </p:txBody>
      </p:sp>
      <p:sp>
        <p:nvSpPr>
          <p:cNvPr id="3" name="Content Placeholder 2">
            <a:extLst>
              <a:ext uri="{FF2B5EF4-FFF2-40B4-BE49-F238E27FC236}">
                <a16:creationId xmlns:a16="http://schemas.microsoft.com/office/drawing/2014/main" id="{3DA1411E-D30D-0645-89DE-095AF4B09068}"/>
              </a:ext>
            </a:extLst>
          </p:cNvPr>
          <p:cNvSpPr>
            <a:spLocks noGrp="1"/>
          </p:cNvSpPr>
          <p:nvPr>
            <p:ph sz="half" idx="1"/>
          </p:nvPr>
        </p:nvSpPr>
        <p:spPr>
          <a:xfrm>
            <a:off x="609599" y="1968503"/>
            <a:ext cx="6369269" cy="4157663"/>
          </a:xfrm>
        </p:spPr>
        <p:txBody>
          <a:bodyPr/>
          <a:lstStyle/>
          <a:p>
            <a:r>
              <a:rPr lang="en-US" sz="2400" dirty="0"/>
              <a:t>Fabrication of ZrC coatings has been established in a lab setting</a:t>
            </a:r>
          </a:p>
          <a:p>
            <a:r>
              <a:rPr lang="en-US" sz="2400" dirty="0"/>
              <a:t>Not yet an industrial process, thus not feasible for large scale production</a:t>
            </a:r>
          </a:p>
        </p:txBody>
      </p:sp>
      <p:pic>
        <p:nvPicPr>
          <p:cNvPr id="5" name="Content Placeholder 4">
            <a:extLst>
              <a:ext uri="{FF2B5EF4-FFF2-40B4-BE49-F238E27FC236}">
                <a16:creationId xmlns:a16="http://schemas.microsoft.com/office/drawing/2014/main" id="{73B0B49A-7C03-5749-A00F-E860E1D1BEB9}"/>
              </a:ext>
            </a:extLst>
          </p:cNvPr>
          <p:cNvPicPr>
            <a:picLocks noGrp="1" noChangeAspect="1"/>
          </p:cNvPicPr>
          <p:nvPr>
            <p:ph sz="half" idx="2"/>
          </p:nvPr>
        </p:nvPicPr>
        <p:blipFill>
          <a:blip r:embed="rId2"/>
          <a:stretch>
            <a:fillRect/>
          </a:stretch>
        </p:blipFill>
        <p:spPr>
          <a:xfrm>
            <a:off x="7921529" y="1756104"/>
            <a:ext cx="2499916" cy="4999833"/>
          </a:xfrm>
          <a:prstGeom prst="rect">
            <a:avLst/>
          </a:prstGeom>
        </p:spPr>
      </p:pic>
      <p:sp>
        <p:nvSpPr>
          <p:cNvPr id="6" name="Slide Number Placeholder 5">
            <a:extLst>
              <a:ext uri="{FF2B5EF4-FFF2-40B4-BE49-F238E27FC236}">
                <a16:creationId xmlns:a16="http://schemas.microsoft.com/office/drawing/2014/main" id="{A813898E-937D-FB4C-B1AC-D6432ACCFAD6}"/>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104262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8FC-FEFA-8E42-84D0-39C4F96CA497}"/>
              </a:ext>
            </a:extLst>
          </p:cNvPr>
          <p:cNvSpPr>
            <a:spLocks noGrp="1"/>
          </p:cNvSpPr>
          <p:nvPr>
            <p:ph type="title"/>
          </p:nvPr>
        </p:nvSpPr>
        <p:spPr/>
        <p:txBody>
          <a:bodyPr/>
          <a:lstStyle/>
          <a:p>
            <a:r>
              <a:rPr lang="en-US" dirty="0"/>
              <a:t>Non-fissile Carbides in Fuel</a:t>
            </a:r>
          </a:p>
        </p:txBody>
      </p:sp>
      <p:sp>
        <p:nvSpPr>
          <p:cNvPr id="3" name="Content Placeholder 2">
            <a:extLst>
              <a:ext uri="{FF2B5EF4-FFF2-40B4-BE49-F238E27FC236}">
                <a16:creationId xmlns:a16="http://schemas.microsoft.com/office/drawing/2014/main" id="{B2F0ADC0-F5B5-3A4E-802B-4D28FBDC1782}"/>
              </a:ext>
            </a:extLst>
          </p:cNvPr>
          <p:cNvSpPr>
            <a:spLocks noGrp="1"/>
          </p:cNvSpPr>
          <p:nvPr>
            <p:ph sz="half" idx="1"/>
          </p:nvPr>
        </p:nvSpPr>
        <p:spPr>
          <a:xfrm>
            <a:off x="609600" y="1968503"/>
            <a:ext cx="5665076" cy="4157663"/>
          </a:xfrm>
        </p:spPr>
        <p:txBody>
          <a:bodyPr/>
          <a:lstStyle/>
          <a:p>
            <a:r>
              <a:rPr lang="en-US" sz="2400" dirty="0"/>
              <a:t>To inhibit the buildup of CO gas in UO2 fuel kernels, UC2 is often added to getter oxygen and reduce the oxygen potential</a:t>
            </a:r>
          </a:p>
          <a:p>
            <a:r>
              <a:rPr lang="en-US" sz="2400" dirty="0"/>
              <a:t>Similar results can be achieved by the addition of </a:t>
            </a:r>
            <a:r>
              <a:rPr lang="en-US" sz="2400" dirty="0" err="1"/>
              <a:t>nonfissionable</a:t>
            </a:r>
            <a:r>
              <a:rPr lang="en-US" sz="2400" dirty="0"/>
              <a:t> carbides, such as </a:t>
            </a:r>
            <a:r>
              <a:rPr lang="en-US" sz="2400" dirty="0" err="1"/>
              <a:t>SiC</a:t>
            </a:r>
            <a:r>
              <a:rPr lang="en-US" sz="2400" dirty="0"/>
              <a:t> or ZrC around fuel kernel</a:t>
            </a:r>
          </a:p>
          <a:p>
            <a:r>
              <a:rPr lang="en-US" sz="2400" dirty="0"/>
              <a:t>Additional benefits might be gained by placing getters of this type at the outer boundary of the UO2 kernels</a:t>
            </a:r>
          </a:p>
          <a:p>
            <a:endParaRPr lang="en-US" sz="2400" dirty="0"/>
          </a:p>
        </p:txBody>
      </p:sp>
      <p:pic>
        <p:nvPicPr>
          <p:cNvPr id="5" name="Content Placeholder 4">
            <a:extLst>
              <a:ext uri="{FF2B5EF4-FFF2-40B4-BE49-F238E27FC236}">
                <a16:creationId xmlns:a16="http://schemas.microsoft.com/office/drawing/2014/main" id="{72A9F9AC-9BFD-8F40-8144-D245ECA6BC2B}"/>
              </a:ext>
            </a:extLst>
          </p:cNvPr>
          <p:cNvPicPr>
            <a:picLocks noGrp="1" noChangeAspect="1"/>
          </p:cNvPicPr>
          <p:nvPr>
            <p:ph sz="half" idx="2"/>
          </p:nvPr>
        </p:nvPicPr>
        <p:blipFill>
          <a:blip r:embed="rId2"/>
          <a:stretch>
            <a:fillRect/>
          </a:stretch>
        </p:blipFill>
        <p:spPr>
          <a:xfrm>
            <a:off x="6591300" y="2224881"/>
            <a:ext cx="4597400" cy="3644900"/>
          </a:xfrm>
          <a:prstGeom prst="rect">
            <a:avLst/>
          </a:prstGeom>
        </p:spPr>
      </p:pic>
      <p:sp>
        <p:nvSpPr>
          <p:cNvPr id="6" name="Slide Number Placeholder 5">
            <a:extLst>
              <a:ext uri="{FF2B5EF4-FFF2-40B4-BE49-F238E27FC236}">
                <a16:creationId xmlns:a16="http://schemas.microsoft.com/office/drawing/2014/main" id="{CA336A81-4AFB-B24A-A31B-BE4B39714C3A}"/>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3853309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C066-BDD1-7249-A990-408260FD97F5}"/>
              </a:ext>
            </a:extLst>
          </p:cNvPr>
          <p:cNvSpPr>
            <a:spLocks noGrp="1"/>
          </p:cNvSpPr>
          <p:nvPr>
            <p:ph type="title"/>
          </p:nvPr>
        </p:nvSpPr>
        <p:spPr/>
        <p:txBody>
          <a:bodyPr/>
          <a:lstStyle/>
          <a:p>
            <a:r>
              <a:rPr lang="en-US" dirty="0"/>
              <a:t>Non-fissile Carbides in Fuel</a:t>
            </a:r>
          </a:p>
        </p:txBody>
      </p:sp>
      <p:sp>
        <p:nvSpPr>
          <p:cNvPr id="3" name="Content Placeholder 2">
            <a:extLst>
              <a:ext uri="{FF2B5EF4-FFF2-40B4-BE49-F238E27FC236}">
                <a16:creationId xmlns:a16="http://schemas.microsoft.com/office/drawing/2014/main" id="{24FC9421-E1A3-3C4A-8162-3C73D4A4F106}"/>
              </a:ext>
            </a:extLst>
          </p:cNvPr>
          <p:cNvSpPr>
            <a:spLocks noGrp="1"/>
          </p:cNvSpPr>
          <p:nvPr>
            <p:ph sz="half" idx="1"/>
          </p:nvPr>
        </p:nvSpPr>
        <p:spPr/>
        <p:txBody>
          <a:bodyPr/>
          <a:lstStyle/>
          <a:p>
            <a:r>
              <a:rPr lang="en-US" sz="2400" dirty="0"/>
              <a:t>Introduction of ZrC around fuel kernel getters released oxygen</a:t>
            </a:r>
          </a:p>
          <a:p>
            <a:r>
              <a:rPr lang="en-US" sz="2400" dirty="0"/>
              <a:t>This seems to inhibit fuel kernel migration</a:t>
            </a:r>
          </a:p>
          <a:p>
            <a:r>
              <a:rPr lang="en-US" sz="2400" dirty="0"/>
              <a:t>If the layered ZrC is intact, can inhibit fuel swelling as well, potentially reduced stresses on outer layers</a:t>
            </a:r>
          </a:p>
          <a:p>
            <a:r>
              <a:rPr lang="en-US" sz="2400" dirty="0"/>
              <a:t>Have performed limited irradiation experiments with no failures</a:t>
            </a:r>
          </a:p>
          <a:p>
            <a:endParaRPr lang="en-US" sz="2400" dirty="0"/>
          </a:p>
        </p:txBody>
      </p:sp>
      <p:sp>
        <p:nvSpPr>
          <p:cNvPr id="4" name="Content Placeholder 3">
            <a:extLst>
              <a:ext uri="{FF2B5EF4-FFF2-40B4-BE49-F238E27FC236}">
                <a16:creationId xmlns:a16="http://schemas.microsoft.com/office/drawing/2014/main" id="{A2E866AF-09CE-8240-AE16-B18819E19EEF}"/>
              </a:ext>
            </a:extLst>
          </p:cNvPr>
          <p:cNvSpPr>
            <a:spLocks noGrp="1"/>
          </p:cNvSpPr>
          <p:nvPr>
            <p:ph sz="half" idx="2"/>
          </p:nvPr>
        </p:nvSpPr>
        <p:spPr/>
        <p:txBody>
          <a:bodyPr/>
          <a:lstStyle/>
          <a:p>
            <a:r>
              <a:rPr lang="en-US" sz="2400" dirty="0"/>
              <a:t>If the layered ZrC is intact, no release occurs for Ag and Eu</a:t>
            </a:r>
          </a:p>
          <a:p>
            <a:r>
              <a:rPr lang="en-US" sz="2400" dirty="0"/>
              <a:t>Release occurs for both species under same conditions for nominal TRISO and for ZrC dispersed in buffer</a:t>
            </a:r>
          </a:p>
          <a:p>
            <a:r>
              <a:rPr lang="en-US" sz="2400" dirty="0"/>
              <a:t>An intact ZrC layer seems to be necessary for explaining the outstanding retention of these particles, in addition to the benefits of O gettering</a:t>
            </a:r>
          </a:p>
          <a:p>
            <a:endParaRPr lang="en-US" sz="2400" dirty="0"/>
          </a:p>
        </p:txBody>
      </p:sp>
      <p:sp>
        <p:nvSpPr>
          <p:cNvPr id="5" name="Slide Number Placeholder 4">
            <a:extLst>
              <a:ext uri="{FF2B5EF4-FFF2-40B4-BE49-F238E27FC236}">
                <a16:creationId xmlns:a16="http://schemas.microsoft.com/office/drawing/2014/main" id="{70A88D2A-8E5C-FE40-83E8-B5C1CD06F6F9}"/>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1131595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TRISO Fuel Failures</a:t>
            </a:r>
          </a:p>
        </p:txBody>
      </p:sp>
      <p:sp>
        <p:nvSpPr>
          <p:cNvPr id="3" name="Slide Number Placeholder 2">
            <a:extLst>
              <a:ext uri="{FF2B5EF4-FFF2-40B4-BE49-F238E27FC236}">
                <a16:creationId xmlns:a16="http://schemas.microsoft.com/office/drawing/2014/main" id="{AF4598DB-1407-8640-B13B-690B5237DB73}"/>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10983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8FC-FEFA-8E42-84D0-39C4F96CA497}"/>
              </a:ext>
            </a:extLst>
          </p:cNvPr>
          <p:cNvSpPr>
            <a:spLocks noGrp="1"/>
          </p:cNvSpPr>
          <p:nvPr>
            <p:ph type="title"/>
          </p:nvPr>
        </p:nvSpPr>
        <p:spPr/>
        <p:txBody>
          <a:bodyPr/>
          <a:lstStyle/>
          <a:p>
            <a:r>
              <a:rPr lang="en-US" dirty="0"/>
              <a:t>Alternate Layering</a:t>
            </a:r>
          </a:p>
        </p:txBody>
      </p:sp>
      <p:sp>
        <p:nvSpPr>
          <p:cNvPr id="3" name="Content Placeholder 2">
            <a:extLst>
              <a:ext uri="{FF2B5EF4-FFF2-40B4-BE49-F238E27FC236}">
                <a16:creationId xmlns:a16="http://schemas.microsoft.com/office/drawing/2014/main" id="{B2F0ADC0-F5B5-3A4E-802B-4D28FBDC1782}"/>
              </a:ext>
            </a:extLst>
          </p:cNvPr>
          <p:cNvSpPr>
            <a:spLocks noGrp="1"/>
          </p:cNvSpPr>
          <p:nvPr>
            <p:ph sz="half" idx="1"/>
          </p:nvPr>
        </p:nvSpPr>
        <p:spPr>
          <a:xfrm>
            <a:off x="609600" y="1968503"/>
            <a:ext cx="6400800" cy="4157663"/>
          </a:xfrm>
        </p:spPr>
        <p:txBody>
          <a:bodyPr/>
          <a:lstStyle/>
          <a:p>
            <a:r>
              <a:rPr lang="en-US" sz="2400" dirty="0"/>
              <a:t>Two methods are available to prevent the corrosion of the </a:t>
            </a:r>
            <a:r>
              <a:rPr lang="en-US" sz="2400" dirty="0" err="1"/>
              <a:t>SiC</a:t>
            </a:r>
            <a:r>
              <a:rPr lang="en-US" sz="2400" dirty="0"/>
              <a:t> layer: (1) to keep the fission products within the fuel kernel and (2) to make a barrier to the diffusion of the fission products to the </a:t>
            </a:r>
            <a:r>
              <a:rPr lang="en-US" sz="2400" dirty="0" err="1"/>
              <a:t>SiC</a:t>
            </a:r>
            <a:r>
              <a:rPr lang="en-US" sz="2400" dirty="0"/>
              <a:t> layer</a:t>
            </a:r>
          </a:p>
          <a:p>
            <a:r>
              <a:rPr lang="en-US" sz="2400" dirty="0"/>
              <a:t>Can potentially add a layer that traps palladium by chemical reaction inside the </a:t>
            </a:r>
            <a:r>
              <a:rPr lang="en-US" sz="2400" dirty="0" err="1"/>
              <a:t>SiC</a:t>
            </a:r>
            <a:r>
              <a:rPr lang="en-US" sz="2400" dirty="0"/>
              <a:t> layer of the TRISO coating</a:t>
            </a:r>
          </a:p>
          <a:p>
            <a:r>
              <a:rPr lang="en-US" sz="2400" dirty="0"/>
              <a:t>Can add either an additional </a:t>
            </a:r>
            <a:r>
              <a:rPr lang="en-US" sz="2400" dirty="0" err="1"/>
              <a:t>SiC</a:t>
            </a:r>
            <a:r>
              <a:rPr lang="en-US" sz="2400" dirty="0"/>
              <a:t> layer, or a </a:t>
            </a:r>
            <a:r>
              <a:rPr lang="en-US" sz="2400" dirty="0" err="1"/>
              <a:t>SiC</a:t>
            </a:r>
            <a:r>
              <a:rPr lang="en-US" sz="2400" dirty="0"/>
              <a:t>/</a:t>
            </a:r>
            <a:r>
              <a:rPr lang="en-US" sz="2400" dirty="0" err="1"/>
              <a:t>PyC</a:t>
            </a:r>
            <a:r>
              <a:rPr lang="en-US" sz="2400" dirty="0"/>
              <a:t> composite layer</a:t>
            </a:r>
          </a:p>
          <a:p>
            <a:endParaRPr lang="en-US" sz="2400" dirty="0"/>
          </a:p>
        </p:txBody>
      </p:sp>
      <p:pic>
        <p:nvPicPr>
          <p:cNvPr id="8" name="Content Placeholder 7">
            <a:extLst>
              <a:ext uri="{FF2B5EF4-FFF2-40B4-BE49-F238E27FC236}">
                <a16:creationId xmlns:a16="http://schemas.microsoft.com/office/drawing/2014/main" id="{8930912B-644F-5B43-A829-F8C5C3E64E80}"/>
              </a:ext>
            </a:extLst>
          </p:cNvPr>
          <p:cNvPicPr>
            <a:picLocks noGrp="1" noChangeAspect="1"/>
          </p:cNvPicPr>
          <p:nvPr>
            <p:ph sz="half" idx="2"/>
          </p:nvPr>
        </p:nvPicPr>
        <p:blipFill>
          <a:blip r:embed="rId2"/>
          <a:stretch>
            <a:fillRect/>
          </a:stretch>
        </p:blipFill>
        <p:spPr>
          <a:xfrm>
            <a:off x="7121410" y="1772794"/>
            <a:ext cx="4460990" cy="5009902"/>
          </a:xfrm>
          <a:prstGeom prst="rect">
            <a:avLst/>
          </a:prstGeom>
        </p:spPr>
      </p:pic>
      <p:sp>
        <p:nvSpPr>
          <p:cNvPr id="4" name="Slide Number Placeholder 3">
            <a:extLst>
              <a:ext uri="{FF2B5EF4-FFF2-40B4-BE49-F238E27FC236}">
                <a16:creationId xmlns:a16="http://schemas.microsoft.com/office/drawing/2014/main" id="{1B46DC2B-4EB5-334B-9A39-272B716E1513}"/>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4235263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8FC-FEFA-8E42-84D0-39C4F96CA497}"/>
              </a:ext>
            </a:extLst>
          </p:cNvPr>
          <p:cNvSpPr>
            <a:spLocks noGrp="1"/>
          </p:cNvSpPr>
          <p:nvPr>
            <p:ph type="title"/>
          </p:nvPr>
        </p:nvSpPr>
        <p:spPr/>
        <p:txBody>
          <a:bodyPr/>
          <a:lstStyle/>
          <a:p>
            <a:r>
              <a:rPr lang="en-US" dirty="0"/>
              <a:t>Alternate Layering</a:t>
            </a:r>
          </a:p>
        </p:txBody>
      </p:sp>
      <p:sp>
        <p:nvSpPr>
          <p:cNvPr id="3" name="Content Placeholder 2">
            <a:extLst>
              <a:ext uri="{FF2B5EF4-FFF2-40B4-BE49-F238E27FC236}">
                <a16:creationId xmlns:a16="http://schemas.microsoft.com/office/drawing/2014/main" id="{B2F0ADC0-F5B5-3A4E-802B-4D28FBDC1782}"/>
              </a:ext>
            </a:extLst>
          </p:cNvPr>
          <p:cNvSpPr>
            <a:spLocks noGrp="1"/>
          </p:cNvSpPr>
          <p:nvPr>
            <p:ph sz="half" idx="1"/>
          </p:nvPr>
        </p:nvSpPr>
        <p:spPr>
          <a:xfrm>
            <a:off x="609600" y="1968503"/>
            <a:ext cx="6400800" cy="4157663"/>
          </a:xfrm>
        </p:spPr>
        <p:txBody>
          <a:bodyPr/>
          <a:lstStyle/>
          <a:p>
            <a:r>
              <a:rPr lang="en-US" sz="2200" dirty="0"/>
              <a:t>The type-A coating has an additional layer of </a:t>
            </a:r>
            <a:r>
              <a:rPr lang="en-US" sz="2200" dirty="0" err="1"/>
              <a:t>SiC+PyC</a:t>
            </a:r>
            <a:r>
              <a:rPr lang="en-US" sz="2200" dirty="0"/>
              <a:t> adjacent to the inside of the </a:t>
            </a:r>
            <a:r>
              <a:rPr lang="en-US" sz="2200" dirty="0" err="1"/>
              <a:t>SiC</a:t>
            </a:r>
            <a:r>
              <a:rPr lang="en-US" sz="2200" dirty="0"/>
              <a:t> layer; the thickness of the </a:t>
            </a:r>
            <a:r>
              <a:rPr lang="en-US" sz="2200" dirty="0" err="1"/>
              <a:t>IPyC</a:t>
            </a:r>
            <a:r>
              <a:rPr lang="en-US" sz="2200" dirty="0"/>
              <a:t> layer can be reduced</a:t>
            </a:r>
          </a:p>
          <a:p>
            <a:r>
              <a:rPr lang="en-US" sz="2200" dirty="0"/>
              <a:t>The type-B coating has the dense </a:t>
            </a:r>
            <a:r>
              <a:rPr lang="en-US" sz="2200" dirty="0" err="1"/>
              <a:t>PyC</a:t>
            </a:r>
            <a:r>
              <a:rPr lang="en-US" sz="2200" dirty="0"/>
              <a:t> layer between the </a:t>
            </a:r>
            <a:r>
              <a:rPr lang="en-US" sz="2200" dirty="0" err="1"/>
              <a:t>SiC+PyC</a:t>
            </a:r>
            <a:r>
              <a:rPr lang="en-US" sz="2200" dirty="0"/>
              <a:t> and </a:t>
            </a:r>
            <a:r>
              <a:rPr lang="en-US" sz="2200" dirty="0" err="1"/>
              <a:t>SiC</a:t>
            </a:r>
            <a:r>
              <a:rPr lang="en-US" sz="2200" dirty="0"/>
              <a:t> layers; the intermediate dense </a:t>
            </a:r>
            <a:r>
              <a:rPr lang="en-US" sz="2200" dirty="0" err="1"/>
              <a:t>PyC</a:t>
            </a:r>
            <a:r>
              <a:rPr lang="en-US" sz="2200" dirty="0"/>
              <a:t> layer will interrupt extension of the corrosion zone from the </a:t>
            </a:r>
            <a:r>
              <a:rPr lang="en-US" sz="2200" dirty="0" err="1"/>
              <a:t>SiC+PyC</a:t>
            </a:r>
            <a:r>
              <a:rPr lang="en-US" sz="2200" dirty="0"/>
              <a:t> layer to the </a:t>
            </a:r>
            <a:r>
              <a:rPr lang="en-US" sz="2200" dirty="0" err="1"/>
              <a:t>SiC</a:t>
            </a:r>
            <a:r>
              <a:rPr lang="en-US" sz="2200" dirty="0"/>
              <a:t> layer</a:t>
            </a:r>
          </a:p>
          <a:p>
            <a:r>
              <a:rPr lang="en-US" sz="2200" dirty="0"/>
              <a:t>In the type-C coating, </a:t>
            </a:r>
            <a:r>
              <a:rPr lang="en-US" sz="2200" dirty="0" err="1"/>
              <a:t>SiC</a:t>
            </a:r>
            <a:r>
              <a:rPr lang="en-US" sz="2200" dirty="0"/>
              <a:t> is used for an additional layer; </a:t>
            </a:r>
            <a:r>
              <a:rPr lang="en-US" sz="2200" dirty="0" err="1"/>
              <a:t>SiC</a:t>
            </a:r>
            <a:r>
              <a:rPr lang="en-US" sz="2200" dirty="0"/>
              <a:t> layer will react with fission products and </a:t>
            </a:r>
            <a:r>
              <a:rPr lang="en-US" sz="2200" dirty="0" err="1"/>
              <a:t>PyC</a:t>
            </a:r>
            <a:r>
              <a:rPr lang="en-US" sz="2200" dirty="0"/>
              <a:t> will interrupt corrosion of outer </a:t>
            </a:r>
            <a:r>
              <a:rPr lang="en-US" sz="2200" dirty="0" err="1"/>
              <a:t>SiC</a:t>
            </a:r>
            <a:endParaRPr lang="en-US" sz="2200" dirty="0"/>
          </a:p>
          <a:p>
            <a:endParaRPr lang="en-US" sz="2200" dirty="0"/>
          </a:p>
          <a:p>
            <a:endParaRPr lang="en-US" sz="2200" dirty="0"/>
          </a:p>
        </p:txBody>
      </p:sp>
      <p:pic>
        <p:nvPicPr>
          <p:cNvPr id="8" name="Content Placeholder 7">
            <a:extLst>
              <a:ext uri="{FF2B5EF4-FFF2-40B4-BE49-F238E27FC236}">
                <a16:creationId xmlns:a16="http://schemas.microsoft.com/office/drawing/2014/main" id="{8930912B-644F-5B43-A829-F8C5C3E64E80}"/>
              </a:ext>
            </a:extLst>
          </p:cNvPr>
          <p:cNvPicPr>
            <a:picLocks noGrp="1" noChangeAspect="1"/>
          </p:cNvPicPr>
          <p:nvPr>
            <p:ph sz="half" idx="2"/>
          </p:nvPr>
        </p:nvPicPr>
        <p:blipFill>
          <a:blip r:embed="rId2"/>
          <a:stretch>
            <a:fillRect/>
          </a:stretch>
        </p:blipFill>
        <p:spPr>
          <a:xfrm>
            <a:off x="7121410" y="1772794"/>
            <a:ext cx="4460990" cy="5009902"/>
          </a:xfrm>
          <a:prstGeom prst="rect">
            <a:avLst/>
          </a:prstGeom>
        </p:spPr>
      </p:pic>
      <p:sp>
        <p:nvSpPr>
          <p:cNvPr id="4" name="Slide Number Placeholder 3">
            <a:extLst>
              <a:ext uri="{FF2B5EF4-FFF2-40B4-BE49-F238E27FC236}">
                <a16:creationId xmlns:a16="http://schemas.microsoft.com/office/drawing/2014/main" id="{62B75321-1D35-EA44-8A28-98D18EB42B1E}"/>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2940267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8FC-FEFA-8E42-84D0-39C4F96CA497}"/>
              </a:ext>
            </a:extLst>
          </p:cNvPr>
          <p:cNvSpPr>
            <a:spLocks noGrp="1"/>
          </p:cNvSpPr>
          <p:nvPr>
            <p:ph type="title"/>
          </p:nvPr>
        </p:nvSpPr>
        <p:spPr/>
        <p:txBody>
          <a:bodyPr/>
          <a:lstStyle/>
          <a:p>
            <a:r>
              <a:rPr lang="en-US" dirty="0"/>
              <a:t>Alternate Layering</a:t>
            </a:r>
          </a:p>
        </p:txBody>
      </p:sp>
      <p:sp>
        <p:nvSpPr>
          <p:cNvPr id="3" name="Content Placeholder 2">
            <a:extLst>
              <a:ext uri="{FF2B5EF4-FFF2-40B4-BE49-F238E27FC236}">
                <a16:creationId xmlns:a16="http://schemas.microsoft.com/office/drawing/2014/main" id="{B2F0ADC0-F5B5-3A4E-802B-4D28FBDC1782}"/>
              </a:ext>
            </a:extLst>
          </p:cNvPr>
          <p:cNvSpPr>
            <a:spLocks noGrp="1"/>
          </p:cNvSpPr>
          <p:nvPr>
            <p:ph sz="half" idx="1"/>
          </p:nvPr>
        </p:nvSpPr>
        <p:spPr>
          <a:xfrm>
            <a:off x="609600" y="1968503"/>
            <a:ext cx="7788166" cy="4157663"/>
          </a:xfrm>
        </p:spPr>
        <p:txBody>
          <a:bodyPr/>
          <a:lstStyle/>
          <a:p>
            <a:r>
              <a:rPr lang="en-US" sz="2200" dirty="0"/>
              <a:t>Irradiation of these advanced coatings was performed in the JRR-2 reactor</a:t>
            </a:r>
          </a:p>
          <a:p>
            <a:r>
              <a:rPr lang="en-US" sz="2200" dirty="0" err="1"/>
              <a:t>Ceramography</a:t>
            </a:r>
            <a:r>
              <a:rPr lang="en-US" sz="2200" dirty="0"/>
              <a:t> revealed no crack in the advanced coating layers or in the TRISO coating layers</a:t>
            </a:r>
          </a:p>
          <a:p>
            <a:r>
              <a:rPr lang="en-US" sz="2200" dirty="0"/>
              <a:t>All three types trapped Pd at the inner </a:t>
            </a:r>
            <a:r>
              <a:rPr lang="en-US" sz="2200" dirty="0" err="1"/>
              <a:t>SiC</a:t>
            </a:r>
            <a:r>
              <a:rPr lang="en-US" sz="2200" dirty="0"/>
              <a:t>-based barrier, preventing corrosion of the outer </a:t>
            </a:r>
            <a:r>
              <a:rPr lang="en-US" sz="2200" dirty="0" err="1"/>
              <a:t>SiC</a:t>
            </a:r>
            <a:endParaRPr lang="en-US" sz="2200" dirty="0"/>
          </a:p>
          <a:p>
            <a:r>
              <a:rPr lang="en-US" sz="2200" dirty="0"/>
              <a:t>At high heating, a </a:t>
            </a:r>
            <a:r>
              <a:rPr lang="en-US" sz="2200" dirty="0" err="1"/>
              <a:t>PyC</a:t>
            </a:r>
            <a:r>
              <a:rPr lang="en-US" sz="2200" dirty="0"/>
              <a:t> layer between the outer </a:t>
            </a:r>
            <a:r>
              <a:rPr lang="en-US" sz="2200" dirty="0" err="1"/>
              <a:t>SiC</a:t>
            </a:r>
            <a:r>
              <a:rPr lang="en-US" sz="2200" dirty="0"/>
              <a:t> and the inner </a:t>
            </a:r>
            <a:r>
              <a:rPr lang="en-US" sz="2200" dirty="0" err="1"/>
              <a:t>SiC</a:t>
            </a:r>
            <a:r>
              <a:rPr lang="en-US" sz="2200" dirty="0"/>
              <a:t>-based layer proved more effective at fission product retention</a:t>
            </a:r>
          </a:p>
          <a:p>
            <a:r>
              <a:rPr lang="en-US" sz="2200" dirty="0"/>
              <a:t>Also, the </a:t>
            </a:r>
            <a:r>
              <a:rPr lang="en-US" sz="2200" dirty="0" err="1"/>
              <a:t>SiC</a:t>
            </a:r>
            <a:r>
              <a:rPr lang="en-US" sz="2200" dirty="0"/>
              <a:t>/</a:t>
            </a:r>
            <a:r>
              <a:rPr lang="en-US" sz="2200" dirty="0" err="1"/>
              <a:t>PyC</a:t>
            </a:r>
            <a:r>
              <a:rPr lang="en-US" sz="2200" dirty="0"/>
              <a:t> layer proved more effective than pure </a:t>
            </a:r>
            <a:r>
              <a:rPr lang="en-US" sz="2200" dirty="0" err="1"/>
              <a:t>SiC</a:t>
            </a:r>
            <a:endParaRPr lang="en-US" sz="2200" dirty="0"/>
          </a:p>
          <a:p>
            <a:r>
              <a:rPr lang="en-US" sz="2200" dirty="0"/>
              <a:t>No new technology needed to fabricate these particles</a:t>
            </a:r>
          </a:p>
          <a:p>
            <a:endParaRPr lang="en-US" sz="2200" dirty="0"/>
          </a:p>
          <a:p>
            <a:endParaRPr lang="en-US" sz="2200" dirty="0"/>
          </a:p>
        </p:txBody>
      </p:sp>
      <p:pic>
        <p:nvPicPr>
          <p:cNvPr id="11" name="Content Placeholder 10">
            <a:extLst>
              <a:ext uri="{FF2B5EF4-FFF2-40B4-BE49-F238E27FC236}">
                <a16:creationId xmlns:a16="http://schemas.microsoft.com/office/drawing/2014/main" id="{008686E8-5240-5942-B580-B3496C626EC0}"/>
              </a:ext>
            </a:extLst>
          </p:cNvPr>
          <p:cNvPicPr>
            <a:picLocks noGrp="1" noChangeAspect="1"/>
          </p:cNvPicPr>
          <p:nvPr>
            <p:ph sz="half" idx="2"/>
          </p:nvPr>
        </p:nvPicPr>
        <p:blipFill>
          <a:blip r:embed="rId2"/>
          <a:stretch>
            <a:fillRect/>
          </a:stretch>
        </p:blipFill>
        <p:spPr>
          <a:xfrm>
            <a:off x="8891060" y="1434306"/>
            <a:ext cx="2584485" cy="5066278"/>
          </a:xfrm>
          <a:prstGeom prst="rect">
            <a:avLst/>
          </a:prstGeom>
        </p:spPr>
      </p:pic>
      <p:sp>
        <p:nvSpPr>
          <p:cNvPr id="12" name="TextBox 11">
            <a:extLst>
              <a:ext uri="{FF2B5EF4-FFF2-40B4-BE49-F238E27FC236}">
                <a16:creationId xmlns:a16="http://schemas.microsoft.com/office/drawing/2014/main" id="{07403760-6632-CC44-B283-9C7B5DD8A215}"/>
              </a:ext>
            </a:extLst>
          </p:cNvPr>
          <p:cNvSpPr txBox="1"/>
          <p:nvPr/>
        </p:nvSpPr>
        <p:spPr>
          <a:xfrm>
            <a:off x="9396248" y="6430861"/>
            <a:ext cx="1776248" cy="369332"/>
          </a:xfrm>
          <a:prstGeom prst="rect">
            <a:avLst/>
          </a:prstGeom>
          <a:noFill/>
        </p:spPr>
        <p:txBody>
          <a:bodyPr wrap="square" rtlCol="0">
            <a:spAutoFit/>
          </a:bodyPr>
          <a:lstStyle/>
          <a:p>
            <a:r>
              <a:rPr lang="en-US" dirty="0"/>
              <a:t>Type B Coating</a:t>
            </a:r>
          </a:p>
        </p:txBody>
      </p:sp>
      <p:sp>
        <p:nvSpPr>
          <p:cNvPr id="13" name="Slide Number Placeholder 12">
            <a:extLst>
              <a:ext uri="{FF2B5EF4-FFF2-40B4-BE49-F238E27FC236}">
                <a16:creationId xmlns:a16="http://schemas.microsoft.com/office/drawing/2014/main" id="{8B576288-7100-D745-B4C9-DFCD299DCFDB}"/>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2543000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686E-04BD-5440-87A8-E66158E7DD1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C9B9BF7-9CEF-9C43-836D-CE9BF1290076}"/>
              </a:ext>
            </a:extLst>
          </p:cNvPr>
          <p:cNvSpPr>
            <a:spLocks noGrp="1"/>
          </p:cNvSpPr>
          <p:nvPr>
            <p:ph sz="half" idx="1"/>
          </p:nvPr>
        </p:nvSpPr>
        <p:spPr>
          <a:xfrm>
            <a:off x="609599" y="1968503"/>
            <a:ext cx="10972800" cy="4157663"/>
          </a:xfrm>
        </p:spPr>
        <p:txBody>
          <a:bodyPr/>
          <a:lstStyle/>
          <a:p>
            <a:r>
              <a:rPr lang="en-US" sz="2200" dirty="0"/>
              <a:t>Fuel Failure mechanisms</a:t>
            </a:r>
          </a:p>
          <a:p>
            <a:pPr lvl="1"/>
            <a:r>
              <a:rPr lang="en-US" sz="2200" dirty="0"/>
              <a:t>design and proper fabrication can limit most failure mechanisms</a:t>
            </a:r>
          </a:p>
          <a:p>
            <a:pPr lvl="1"/>
            <a:r>
              <a:rPr lang="en-US" sz="2200" dirty="0"/>
              <a:t>as we drive toward higher burnup, additional problems may arise</a:t>
            </a:r>
          </a:p>
          <a:p>
            <a:r>
              <a:rPr lang="en-US" sz="2200" dirty="0"/>
              <a:t>TRISO Fuel performance</a:t>
            </a:r>
          </a:p>
          <a:p>
            <a:pPr lvl="1"/>
            <a:r>
              <a:rPr lang="en-US" sz="2200" dirty="0"/>
              <a:t>there are a number of fuel performance codes</a:t>
            </a:r>
          </a:p>
          <a:p>
            <a:pPr lvl="1"/>
            <a:r>
              <a:rPr lang="en-US" sz="2200" dirty="0"/>
              <a:t>data needs, and the evolutionary complexity of particles hold back more sophisticated modelling</a:t>
            </a:r>
          </a:p>
          <a:p>
            <a:r>
              <a:rPr lang="en-US" sz="2200" dirty="0"/>
              <a:t>Advanced concepts in TRISO particles</a:t>
            </a:r>
          </a:p>
          <a:p>
            <a:pPr lvl="1"/>
            <a:r>
              <a:rPr lang="en-US" sz="2200" dirty="0"/>
              <a:t>ZrC instead of </a:t>
            </a:r>
            <a:r>
              <a:rPr lang="en-US" sz="2200" dirty="0" err="1"/>
              <a:t>SiC</a:t>
            </a:r>
            <a:endParaRPr lang="en-US" sz="2200" dirty="0"/>
          </a:p>
          <a:p>
            <a:pPr lvl="1"/>
            <a:r>
              <a:rPr lang="en-US" sz="2200" dirty="0"/>
              <a:t>ZrC/</a:t>
            </a:r>
            <a:r>
              <a:rPr lang="en-US" sz="2200" dirty="0" err="1"/>
              <a:t>SiC</a:t>
            </a:r>
            <a:r>
              <a:rPr lang="en-US" sz="2200" dirty="0"/>
              <a:t> as a layer around kernel</a:t>
            </a:r>
          </a:p>
          <a:p>
            <a:pPr lvl="1"/>
            <a:r>
              <a:rPr lang="en-US" sz="2200" dirty="0"/>
              <a:t>alternate layering of </a:t>
            </a:r>
            <a:r>
              <a:rPr lang="en-US" sz="2200" dirty="0" err="1"/>
              <a:t>SiC</a:t>
            </a:r>
            <a:r>
              <a:rPr lang="en-US" sz="2200" dirty="0"/>
              <a:t>/</a:t>
            </a:r>
            <a:r>
              <a:rPr lang="en-US" sz="2200" dirty="0" err="1"/>
              <a:t>PyC</a:t>
            </a:r>
            <a:endParaRPr lang="en-US" sz="2200" dirty="0"/>
          </a:p>
        </p:txBody>
      </p:sp>
      <p:sp>
        <p:nvSpPr>
          <p:cNvPr id="5" name="Slide Number Placeholder 4">
            <a:extLst>
              <a:ext uri="{FF2B5EF4-FFF2-40B4-BE49-F238E27FC236}">
                <a16:creationId xmlns:a16="http://schemas.microsoft.com/office/drawing/2014/main" id="{7352688A-5D6C-0F43-A75A-3B4ED0E29298}"/>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spTree>
    <p:extLst>
      <p:ext uri="{BB962C8B-B14F-4D97-AF65-F5344CB8AC3E}">
        <p14:creationId xmlns:p14="http://schemas.microsoft.com/office/powerpoint/2010/main" val="3706291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4034AB7-E67D-9247-9D8B-2ACF7BA34E9B}"/>
              </a:ext>
            </a:extLst>
          </p:cNvPr>
          <p:cNvSpPr>
            <a:spLocks noGrp="1"/>
          </p:cNvSpPr>
          <p:nvPr>
            <p:ph type="sldNum" sz="quarter" idx="12"/>
          </p:nvPr>
        </p:nvSpPr>
        <p:spPr/>
        <p:txBody>
          <a:bodyPr/>
          <a:lstStyle/>
          <a:p>
            <a:pPr>
              <a:defRPr/>
            </a:pPr>
            <a:fld id="{0DA6BD0F-ABBC-C14D-BC96-77BE126A748B}" type="slidenum">
              <a:rPr lang="en-US" smtClean="0"/>
              <a:pPr>
                <a:defRPr/>
              </a:pPr>
              <a:t>34</a:t>
            </a:fld>
            <a:endParaRPr lang="en-US"/>
          </a:p>
        </p:txBody>
      </p:sp>
    </p:spTree>
    <p:extLst>
      <p:ext uri="{BB962C8B-B14F-4D97-AF65-F5344CB8AC3E}">
        <p14:creationId xmlns:p14="http://schemas.microsoft.com/office/powerpoint/2010/main" val="2867231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831C-2508-9D4A-A7D5-7B962726E201}"/>
              </a:ext>
            </a:extLst>
          </p:cNvPr>
          <p:cNvSpPr>
            <a:spLocks noGrp="1"/>
          </p:cNvSpPr>
          <p:nvPr>
            <p:ph type="title"/>
          </p:nvPr>
        </p:nvSpPr>
        <p:spPr/>
        <p:txBody>
          <a:bodyPr/>
          <a:lstStyle/>
          <a:p>
            <a:r>
              <a:rPr lang="en-US" dirty="0"/>
              <a:t>Quiz Upcoming!</a:t>
            </a:r>
          </a:p>
        </p:txBody>
      </p:sp>
      <p:sp>
        <p:nvSpPr>
          <p:cNvPr id="3" name="Content Placeholder 2">
            <a:extLst>
              <a:ext uri="{FF2B5EF4-FFF2-40B4-BE49-F238E27FC236}">
                <a16:creationId xmlns:a16="http://schemas.microsoft.com/office/drawing/2014/main" id="{66253258-661B-B74F-816D-CEC5B6E526C7}"/>
              </a:ext>
            </a:extLst>
          </p:cNvPr>
          <p:cNvSpPr>
            <a:spLocks noGrp="1"/>
          </p:cNvSpPr>
          <p:nvPr>
            <p:ph idx="1"/>
          </p:nvPr>
        </p:nvSpPr>
        <p:spPr/>
        <p:txBody>
          <a:bodyPr/>
          <a:lstStyle/>
          <a:p>
            <a:r>
              <a:rPr lang="en-US" dirty="0"/>
              <a:t>Will cover TRISO particle-based fuels</a:t>
            </a:r>
          </a:p>
          <a:p>
            <a:r>
              <a:rPr lang="en-US" dirty="0"/>
              <a:t>Quiz will be on Sept 7</a:t>
            </a:r>
            <a:r>
              <a:rPr lang="en-US" baseline="30000" dirty="0"/>
              <a:t>th</a:t>
            </a:r>
            <a:endParaRPr lang="en-US" dirty="0"/>
          </a:p>
          <a:p>
            <a:pPr lvl="1"/>
            <a:r>
              <a:rPr lang="en-US" dirty="0"/>
              <a:t>Will keep it here unless there is a strong will to move it to the 2</a:t>
            </a:r>
            <a:r>
              <a:rPr lang="en-US" baseline="30000" dirty="0"/>
              <a:t>nd</a:t>
            </a:r>
            <a:endParaRPr lang="en-US" dirty="0"/>
          </a:p>
          <a:p>
            <a:r>
              <a:rPr lang="en-US" dirty="0"/>
              <a:t>Open ended questions covering the concepts presented in class</a:t>
            </a:r>
          </a:p>
          <a:p>
            <a:endParaRPr lang="en-US" dirty="0"/>
          </a:p>
        </p:txBody>
      </p:sp>
      <p:sp>
        <p:nvSpPr>
          <p:cNvPr id="4" name="Slide Number Placeholder 3">
            <a:extLst>
              <a:ext uri="{FF2B5EF4-FFF2-40B4-BE49-F238E27FC236}">
                <a16:creationId xmlns:a16="http://schemas.microsoft.com/office/drawing/2014/main" id="{CC74FF8B-7B28-5141-AB2A-3DF17278757A}"/>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Tree>
    <p:extLst>
      <p:ext uri="{BB962C8B-B14F-4D97-AF65-F5344CB8AC3E}">
        <p14:creationId xmlns:p14="http://schemas.microsoft.com/office/powerpoint/2010/main" val="305030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A379-D690-2E4A-9155-20E7796106FD}"/>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8B779A79-1903-484D-A7AD-65C349CDD8A3}"/>
              </a:ext>
            </a:extLst>
          </p:cNvPr>
          <p:cNvSpPr>
            <a:spLocks noGrp="1"/>
          </p:cNvSpPr>
          <p:nvPr>
            <p:ph sz="half" idx="2"/>
          </p:nvPr>
        </p:nvSpPr>
        <p:spPr/>
        <p:txBody>
          <a:bodyPr>
            <a:normAutofit fontScale="55000" lnSpcReduction="20000"/>
          </a:bodyPr>
          <a:lstStyle/>
          <a:p>
            <a:r>
              <a:rPr lang="en-US" dirty="0"/>
              <a:t>Overpressure</a:t>
            </a:r>
          </a:p>
          <a:p>
            <a:endParaRPr lang="en-US" dirty="0"/>
          </a:p>
          <a:p>
            <a:r>
              <a:rPr lang="en-US" dirty="0"/>
              <a:t>During irradiation, fission gases are released from the kernel into the porous buffer layer. The pressure that is generated exerts tensile forces on the </a:t>
            </a:r>
            <a:r>
              <a:rPr lang="en-US" dirty="0" err="1"/>
              <a:t>SiC</a:t>
            </a:r>
            <a:r>
              <a:rPr lang="en-US" dirty="0"/>
              <a:t> layer of the particle</a:t>
            </a:r>
          </a:p>
          <a:p>
            <a:r>
              <a:rPr lang="en-US" dirty="0"/>
              <a:t>For UO2 kernels, there is also excess oxygen released during fission which will react with carbon from the buffer to form CO and CO2 gas</a:t>
            </a:r>
          </a:p>
          <a:p>
            <a:r>
              <a:rPr lang="en-US" dirty="0"/>
              <a:t>Particles are generally sized with a large enough buffer void volume to ensure that they do not fail by overpressure during irradiation</a:t>
            </a:r>
          </a:p>
          <a:p>
            <a:r>
              <a:rPr lang="en-US" dirty="0"/>
              <a:t>Particle failure is postulated to occur as a result of an insufficient or missing buffer layer that occurs during the coating process</a:t>
            </a:r>
          </a:p>
        </p:txBody>
      </p:sp>
      <p:pic>
        <p:nvPicPr>
          <p:cNvPr id="6" name="Content Placeholder 5">
            <a:extLst>
              <a:ext uri="{FF2B5EF4-FFF2-40B4-BE49-F238E27FC236}">
                <a16:creationId xmlns:a16="http://schemas.microsoft.com/office/drawing/2014/main" id="{5047C185-7858-2A44-8587-F6AE0F314EEB}"/>
              </a:ext>
            </a:extLst>
          </p:cNvPr>
          <p:cNvPicPr>
            <a:picLocks noGrp="1" noChangeAspect="1"/>
          </p:cNvPicPr>
          <p:nvPr>
            <p:ph sz="quarter" idx="4"/>
          </p:nvPr>
        </p:nvPicPr>
        <p:blipFill>
          <a:blip r:embed="rId2"/>
          <a:stretch>
            <a:fillRect/>
          </a:stretch>
        </p:blipFill>
        <p:spPr>
          <a:xfrm>
            <a:off x="7325957" y="2097741"/>
            <a:ext cx="3066470" cy="3504538"/>
          </a:xfrm>
          <a:prstGeom prst="rect">
            <a:avLst/>
          </a:prstGeom>
        </p:spPr>
      </p:pic>
      <p:sp>
        <p:nvSpPr>
          <p:cNvPr id="4" name="Slide Number Placeholder 3">
            <a:extLst>
              <a:ext uri="{FF2B5EF4-FFF2-40B4-BE49-F238E27FC236}">
                <a16:creationId xmlns:a16="http://schemas.microsoft.com/office/drawing/2014/main" id="{3964328A-2E9C-F045-8697-CE0204F1335C}"/>
              </a:ext>
            </a:extLst>
          </p:cNvPr>
          <p:cNvSpPr>
            <a:spLocks noGrp="1"/>
          </p:cNvSpPr>
          <p:nvPr>
            <p:ph type="sldNum" sz="quarter" idx="12"/>
          </p:nvPr>
        </p:nvSpPr>
        <p:spPr/>
        <p:txBody>
          <a:bodyPr/>
          <a:lstStyle/>
          <a:p>
            <a:pPr>
              <a:defRPr/>
            </a:pPr>
            <a:fld id="{BB5B94E0-5E06-6D42-A41D-50D581B40900}" type="slidenum">
              <a:rPr lang="en-US" smtClean="0"/>
              <a:pPr>
                <a:defRPr/>
              </a:pPr>
              <a:t>4</a:t>
            </a:fld>
            <a:endParaRPr lang="en-US"/>
          </a:p>
        </p:txBody>
      </p:sp>
    </p:spTree>
    <p:extLst>
      <p:ext uri="{BB962C8B-B14F-4D97-AF65-F5344CB8AC3E}">
        <p14:creationId xmlns:p14="http://schemas.microsoft.com/office/powerpoint/2010/main" val="420179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802F-574F-BD47-B6BC-E37CA402EE2D}"/>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A74BC48-27D6-1341-9229-7CD696CC4FA5}"/>
              </a:ext>
            </a:extLst>
          </p:cNvPr>
          <p:cNvSpPr>
            <a:spLocks noGrp="1"/>
          </p:cNvSpPr>
          <p:nvPr>
            <p:ph sz="half" idx="2"/>
          </p:nvPr>
        </p:nvSpPr>
        <p:spPr/>
        <p:txBody>
          <a:bodyPr>
            <a:normAutofit fontScale="55000" lnSpcReduction="20000"/>
          </a:bodyPr>
          <a:lstStyle/>
          <a:p>
            <a:r>
              <a:rPr lang="en-US" dirty="0"/>
              <a:t>Irradiation-induced </a:t>
            </a:r>
            <a:r>
              <a:rPr lang="en-US" dirty="0" err="1"/>
              <a:t>IPyC</a:t>
            </a:r>
            <a:r>
              <a:rPr lang="en-US" dirty="0"/>
              <a:t> cracking</a:t>
            </a:r>
          </a:p>
          <a:p>
            <a:pPr lvl="1"/>
            <a:endParaRPr lang="en-US" dirty="0"/>
          </a:p>
          <a:p>
            <a:r>
              <a:rPr lang="en-US" dirty="0"/>
              <a:t>Under irradiation, </a:t>
            </a:r>
            <a:r>
              <a:rPr lang="en-US" dirty="0" err="1"/>
              <a:t>pyrocarbon</a:t>
            </a:r>
            <a:r>
              <a:rPr lang="en-US" dirty="0"/>
              <a:t> (</a:t>
            </a:r>
            <a:r>
              <a:rPr lang="en-US" dirty="0" err="1"/>
              <a:t>PyC</a:t>
            </a:r>
            <a:r>
              <a:rPr lang="en-US" dirty="0"/>
              <a:t>) shrinks in both the radial and tangential directions</a:t>
            </a:r>
          </a:p>
          <a:p>
            <a:r>
              <a:rPr lang="en-US" dirty="0"/>
              <a:t>At modest fluences it begins to swell in the radial direction</a:t>
            </a:r>
          </a:p>
          <a:p>
            <a:r>
              <a:rPr lang="en-US" dirty="0"/>
              <a:t>This behavior puts the </a:t>
            </a:r>
            <a:r>
              <a:rPr lang="en-US" dirty="0" err="1"/>
              <a:t>PyC</a:t>
            </a:r>
            <a:r>
              <a:rPr lang="en-US" dirty="0"/>
              <a:t> layers into tension in the tangential direction</a:t>
            </a:r>
          </a:p>
          <a:p>
            <a:r>
              <a:rPr lang="en-US" dirty="0"/>
              <a:t>However, irradiation-induced creep works to relieve the tensile stress in the </a:t>
            </a:r>
            <a:r>
              <a:rPr lang="en-US" dirty="0" err="1"/>
              <a:t>PyC</a:t>
            </a:r>
            <a:r>
              <a:rPr lang="en-US" dirty="0"/>
              <a:t> layer</a:t>
            </a:r>
          </a:p>
          <a:p>
            <a:r>
              <a:rPr lang="en-US" dirty="0"/>
              <a:t>If the </a:t>
            </a:r>
            <a:r>
              <a:rPr lang="en-US" dirty="0" err="1"/>
              <a:t>PyC</a:t>
            </a:r>
            <a:r>
              <a:rPr lang="en-US" dirty="0"/>
              <a:t> is strongly attached to the </a:t>
            </a:r>
            <a:r>
              <a:rPr lang="en-US" dirty="0" err="1"/>
              <a:t>SiC</a:t>
            </a:r>
            <a:r>
              <a:rPr lang="en-US" dirty="0"/>
              <a:t> layer, the </a:t>
            </a:r>
            <a:r>
              <a:rPr lang="en-US" dirty="0" err="1"/>
              <a:t>PyC</a:t>
            </a:r>
            <a:r>
              <a:rPr lang="en-US" dirty="0"/>
              <a:t> shrinkage provides a strong compressive stress that offsets the tensile stresses generated by gas production in the kernel</a:t>
            </a:r>
          </a:p>
          <a:p>
            <a:pPr lvl="1"/>
            <a:endParaRPr lang="en-US" dirty="0"/>
          </a:p>
          <a:p>
            <a:endParaRPr lang="en-US" dirty="0"/>
          </a:p>
        </p:txBody>
      </p:sp>
      <p:pic>
        <p:nvPicPr>
          <p:cNvPr id="5" name="Content Placeholder 4">
            <a:extLst>
              <a:ext uri="{FF2B5EF4-FFF2-40B4-BE49-F238E27FC236}">
                <a16:creationId xmlns:a16="http://schemas.microsoft.com/office/drawing/2014/main" id="{CC2A1FB1-7994-D34B-98B0-299D22A86B87}"/>
              </a:ext>
            </a:extLst>
          </p:cNvPr>
          <p:cNvPicPr>
            <a:picLocks noGrp="1" noChangeAspect="1"/>
          </p:cNvPicPr>
          <p:nvPr>
            <p:ph sz="quarter" idx="4"/>
          </p:nvPr>
        </p:nvPicPr>
        <p:blipFill>
          <a:blip r:embed="rId2"/>
          <a:stretch>
            <a:fillRect/>
          </a:stretch>
        </p:blipFill>
        <p:spPr>
          <a:xfrm>
            <a:off x="7842324" y="4210846"/>
            <a:ext cx="2097743" cy="2333739"/>
          </a:xfrm>
          <a:prstGeom prst="rect">
            <a:avLst/>
          </a:prstGeom>
        </p:spPr>
      </p:pic>
      <p:pic>
        <p:nvPicPr>
          <p:cNvPr id="6" name="Picture 5">
            <a:extLst>
              <a:ext uri="{FF2B5EF4-FFF2-40B4-BE49-F238E27FC236}">
                <a16:creationId xmlns:a16="http://schemas.microsoft.com/office/drawing/2014/main" id="{DB38ED9C-D72C-A546-8F2F-26B2F1A243A0}"/>
              </a:ext>
            </a:extLst>
          </p:cNvPr>
          <p:cNvPicPr>
            <a:picLocks noChangeAspect="1"/>
          </p:cNvPicPr>
          <p:nvPr/>
        </p:nvPicPr>
        <p:blipFill>
          <a:blip r:embed="rId3"/>
          <a:stretch>
            <a:fillRect/>
          </a:stretch>
        </p:blipFill>
        <p:spPr>
          <a:xfrm>
            <a:off x="7842324" y="1935726"/>
            <a:ext cx="2102277" cy="2126167"/>
          </a:xfrm>
          <a:prstGeom prst="rect">
            <a:avLst/>
          </a:prstGeom>
        </p:spPr>
      </p:pic>
      <p:sp>
        <p:nvSpPr>
          <p:cNvPr id="4" name="Slide Number Placeholder 3">
            <a:extLst>
              <a:ext uri="{FF2B5EF4-FFF2-40B4-BE49-F238E27FC236}">
                <a16:creationId xmlns:a16="http://schemas.microsoft.com/office/drawing/2014/main" id="{0A7D6A03-CA85-BA49-BAA7-99EB5D13307D}"/>
              </a:ext>
            </a:extLst>
          </p:cNvPr>
          <p:cNvSpPr>
            <a:spLocks noGrp="1"/>
          </p:cNvSpPr>
          <p:nvPr>
            <p:ph type="sldNum" sz="quarter" idx="12"/>
          </p:nvPr>
        </p:nvSpPr>
        <p:spPr/>
        <p:txBody>
          <a:bodyPr/>
          <a:lstStyle/>
          <a:p>
            <a:pPr>
              <a:defRPr/>
            </a:pPr>
            <a:fld id="{BB5B94E0-5E06-6D42-A41D-50D581B40900}" type="slidenum">
              <a:rPr lang="en-US" smtClean="0"/>
              <a:pPr>
                <a:defRPr/>
              </a:pPr>
              <a:t>5</a:t>
            </a:fld>
            <a:endParaRPr lang="en-US"/>
          </a:p>
        </p:txBody>
      </p:sp>
    </p:spTree>
    <p:extLst>
      <p:ext uri="{BB962C8B-B14F-4D97-AF65-F5344CB8AC3E}">
        <p14:creationId xmlns:p14="http://schemas.microsoft.com/office/powerpoint/2010/main" val="3479042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Debonding between </a:t>
            </a:r>
            <a:r>
              <a:rPr lang="en-US" sz="1800" dirty="0" err="1"/>
              <a:t>IPyC</a:t>
            </a:r>
            <a:r>
              <a:rPr lang="en-US" sz="1800" dirty="0"/>
              <a:t> and </a:t>
            </a:r>
            <a:r>
              <a:rPr lang="en-US" sz="1800" dirty="0" err="1"/>
              <a:t>SiC</a:t>
            </a:r>
            <a:endParaRPr lang="en-US" sz="1800" dirty="0"/>
          </a:p>
          <a:p>
            <a:endParaRPr lang="en-US" sz="1800" dirty="0"/>
          </a:p>
          <a:p>
            <a:r>
              <a:rPr lang="en-US" sz="1800" dirty="0"/>
              <a:t>The debonding is related to the strength of the </a:t>
            </a:r>
            <a:r>
              <a:rPr lang="en-US" sz="1800" dirty="0" err="1"/>
              <a:t>IPyC</a:t>
            </a:r>
            <a:r>
              <a:rPr lang="en-US" sz="1800" dirty="0"/>
              <a:t>/</a:t>
            </a:r>
            <a:r>
              <a:rPr lang="en-US" sz="1800" dirty="0" err="1"/>
              <a:t>SiC</a:t>
            </a:r>
            <a:r>
              <a:rPr lang="en-US" sz="1800" dirty="0"/>
              <a:t> interface</a:t>
            </a:r>
          </a:p>
          <a:p>
            <a:r>
              <a:rPr lang="en-US" sz="1800" dirty="0"/>
              <a:t>Weakly bonded coating layers can partially detach because of the tensile stresses generated by the </a:t>
            </a:r>
            <a:r>
              <a:rPr lang="en-US" sz="1800" dirty="0" err="1"/>
              <a:t>IPyC</a:t>
            </a:r>
            <a:r>
              <a:rPr lang="en-US" sz="1800" dirty="0"/>
              <a:t> shrinkage under irradiation</a:t>
            </a:r>
          </a:p>
          <a:p>
            <a:r>
              <a:rPr lang="en-US" sz="1800" dirty="0"/>
              <a:t>A particle for which partial debonding of the </a:t>
            </a:r>
            <a:r>
              <a:rPr lang="en-US" sz="1800" dirty="0" err="1"/>
              <a:t>IPyC</a:t>
            </a:r>
            <a:r>
              <a:rPr lang="en-US" sz="1800" dirty="0"/>
              <a:t> from the </a:t>
            </a:r>
            <a:r>
              <a:rPr lang="en-US" sz="1800" dirty="0" err="1"/>
              <a:t>SiC</a:t>
            </a:r>
            <a:r>
              <a:rPr lang="en-US" sz="1800" dirty="0"/>
              <a:t> has occurred can develop relatively large tensile stresses in the </a:t>
            </a:r>
            <a:r>
              <a:rPr lang="en-US" sz="1800" dirty="0" err="1"/>
              <a:t>SiC</a:t>
            </a:r>
            <a:endParaRPr lang="en-US" sz="1800" dirty="0"/>
          </a:p>
          <a:p>
            <a:r>
              <a:rPr lang="en-US" sz="1800" dirty="0"/>
              <a:t>Irradiation induced creep relieves the stress at longer times</a:t>
            </a:r>
          </a:p>
          <a:p>
            <a:endParaRPr lang="en-US" sz="1800" dirty="0"/>
          </a:p>
          <a:p>
            <a:endParaRPr lang="en-US" sz="1800" dirty="0"/>
          </a:p>
          <a:p>
            <a:endParaRPr lang="en-US" sz="1800" dirty="0"/>
          </a:p>
        </p:txBody>
      </p:sp>
      <p:pic>
        <p:nvPicPr>
          <p:cNvPr id="5" name="Content Placeholder 4">
            <a:extLst>
              <a:ext uri="{FF2B5EF4-FFF2-40B4-BE49-F238E27FC236}">
                <a16:creationId xmlns:a16="http://schemas.microsoft.com/office/drawing/2014/main" id="{B5883F4F-B0F5-8745-A771-99513B518678}"/>
              </a:ext>
            </a:extLst>
          </p:cNvPr>
          <p:cNvPicPr>
            <a:picLocks noGrp="1" noChangeAspect="1"/>
          </p:cNvPicPr>
          <p:nvPr>
            <p:ph sz="quarter" idx="4"/>
          </p:nvPr>
        </p:nvPicPr>
        <p:blipFill>
          <a:blip r:embed="rId3" cstate="email">
            <a:extLst>
              <a:ext uri="{28A0092B-C50C-407E-A947-70E740481C1C}">
                <a14:useLocalDpi xmlns:a14="http://schemas.microsoft.com/office/drawing/2010/main"/>
              </a:ext>
            </a:extLst>
          </a:blip>
          <a:stretch>
            <a:fillRect/>
          </a:stretch>
        </p:blipFill>
        <p:spPr>
          <a:xfrm>
            <a:off x="7184259" y="2174875"/>
            <a:ext cx="3406719" cy="3951288"/>
          </a:xfrm>
          <a:prstGeom prst="rect">
            <a:avLst/>
          </a:prstGeom>
        </p:spPr>
      </p:pic>
      <p:sp>
        <p:nvSpPr>
          <p:cNvPr id="4" name="Slide Number Placeholder 3">
            <a:extLst>
              <a:ext uri="{FF2B5EF4-FFF2-40B4-BE49-F238E27FC236}">
                <a16:creationId xmlns:a16="http://schemas.microsoft.com/office/drawing/2014/main" id="{D2EB628F-36CD-534E-8483-8D8150E2C138}"/>
              </a:ext>
            </a:extLst>
          </p:cNvPr>
          <p:cNvSpPr>
            <a:spLocks noGrp="1"/>
          </p:cNvSpPr>
          <p:nvPr>
            <p:ph type="sldNum" sz="quarter" idx="12"/>
          </p:nvPr>
        </p:nvSpPr>
        <p:spPr/>
        <p:txBody>
          <a:bodyPr/>
          <a:lstStyle/>
          <a:p>
            <a:pPr>
              <a:defRPr/>
            </a:pPr>
            <a:fld id="{BB5B94E0-5E06-6D42-A41D-50D581B40900}" type="slidenum">
              <a:rPr lang="en-US" smtClean="0"/>
              <a:pPr>
                <a:defRPr/>
              </a:pPr>
              <a:t>6</a:t>
            </a:fld>
            <a:endParaRPr lang="en-US"/>
          </a:p>
        </p:txBody>
      </p:sp>
    </p:spTree>
    <p:extLst>
      <p:ext uri="{BB962C8B-B14F-4D97-AF65-F5344CB8AC3E}">
        <p14:creationId xmlns:p14="http://schemas.microsoft.com/office/powerpoint/2010/main" val="236418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a:xfrm>
            <a:off x="609600" y="2174875"/>
            <a:ext cx="6232264" cy="3951288"/>
          </a:xfrm>
        </p:spPr>
        <p:txBody>
          <a:bodyPr/>
          <a:lstStyle/>
          <a:p>
            <a:r>
              <a:rPr lang="en-US" sz="1800" dirty="0"/>
              <a:t>Kernel migration</a:t>
            </a:r>
          </a:p>
          <a:p>
            <a:endParaRPr lang="en-US" sz="1800" dirty="0"/>
          </a:p>
          <a:p>
            <a:r>
              <a:rPr lang="en-US" sz="1800" dirty="0"/>
              <a:t>Kernel migration is defined simply as movement of the kernel toward the TRISO-coating, which can lead to the kernel penetrating the TRISO-coating</a:t>
            </a:r>
          </a:p>
          <a:p>
            <a:r>
              <a:rPr lang="en-US" sz="1800" dirty="0"/>
              <a:t>Kernel migration is associated with carbon transport in the particle in the presence of a temperature gradient</a:t>
            </a:r>
          </a:p>
          <a:p>
            <a:r>
              <a:rPr lang="en-US" sz="1800" dirty="0"/>
              <a:t>A thermal gradient generates different equilibrium conditions for C, UO2, CO and CO2 at either side of the particle</a:t>
            </a:r>
          </a:p>
          <a:p>
            <a:r>
              <a:rPr lang="en-US" sz="1800" dirty="0"/>
              <a:t>Carbon diffuses up the temperature gradient, the kernel diffuses down</a:t>
            </a:r>
          </a:p>
          <a:p>
            <a:endParaRPr lang="en-US" sz="1800" dirty="0"/>
          </a:p>
          <a:p>
            <a:endParaRPr lang="en-US" sz="1800" dirty="0"/>
          </a:p>
        </p:txBody>
      </p:sp>
      <p:pic>
        <p:nvPicPr>
          <p:cNvPr id="5" name="Content Placeholder 4">
            <a:extLst>
              <a:ext uri="{FF2B5EF4-FFF2-40B4-BE49-F238E27FC236}">
                <a16:creationId xmlns:a16="http://schemas.microsoft.com/office/drawing/2014/main" id="{F8E672AF-DC63-D44E-A834-EB1FEAAC3A8D}"/>
              </a:ext>
            </a:extLst>
          </p:cNvPr>
          <p:cNvPicPr>
            <a:picLocks noGrp="1" noChangeAspect="1"/>
          </p:cNvPicPr>
          <p:nvPr>
            <p:ph sz="quarter" idx="4"/>
          </p:nvPr>
        </p:nvPicPr>
        <p:blipFill>
          <a:blip r:embed="rId2"/>
          <a:stretch>
            <a:fillRect/>
          </a:stretch>
        </p:blipFill>
        <p:spPr>
          <a:xfrm>
            <a:off x="7210696" y="2454296"/>
            <a:ext cx="3030584" cy="2872467"/>
          </a:xfrm>
          <a:prstGeom prst="rect">
            <a:avLst/>
          </a:prstGeom>
        </p:spPr>
      </p:pic>
      <p:sp>
        <p:nvSpPr>
          <p:cNvPr id="4" name="Slide Number Placeholder 3">
            <a:extLst>
              <a:ext uri="{FF2B5EF4-FFF2-40B4-BE49-F238E27FC236}">
                <a16:creationId xmlns:a16="http://schemas.microsoft.com/office/drawing/2014/main" id="{1BB0FCF3-4B4C-D542-83B1-C5E74F43A3AE}"/>
              </a:ext>
            </a:extLst>
          </p:cNvPr>
          <p:cNvSpPr>
            <a:spLocks noGrp="1"/>
          </p:cNvSpPr>
          <p:nvPr>
            <p:ph type="sldNum" sz="quarter" idx="12"/>
          </p:nvPr>
        </p:nvSpPr>
        <p:spPr/>
        <p:txBody>
          <a:bodyPr/>
          <a:lstStyle/>
          <a:p>
            <a:pPr>
              <a:defRPr/>
            </a:pPr>
            <a:fld id="{BB5B94E0-5E06-6D42-A41D-50D581B40900}" type="slidenum">
              <a:rPr lang="en-US" smtClean="0"/>
              <a:pPr>
                <a:defRPr/>
              </a:pPr>
              <a:t>7</a:t>
            </a:fld>
            <a:endParaRPr lang="en-US"/>
          </a:p>
        </p:txBody>
      </p:sp>
    </p:spTree>
    <p:extLst>
      <p:ext uri="{BB962C8B-B14F-4D97-AF65-F5344CB8AC3E}">
        <p14:creationId xmlns:p14="http://schemas.microsoft.com/office/powerpoint/2010/main" val="3549101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Fission product attack</a:t>
            </a:r>
          </a:p>
          <a:p>
            <a:endParaRPr lang="en-US" sz="1800" dirty="0"/>
          </a:p>
          <a:p>
            <a:r>
              <a:rPr lang="en-US" sz="1800" dirty="0"/>
              <a:t>Fission products can be transported from the kernel to the inner surface of the </a:t>
            </a:r>
            <a:r>
              <a:rPr lang="en-US" sz="1800" dirty="0" err="1"/>
              <a:t>SiC</a:t>
            </a:r>
            <a:r>
              <a:rPr lang="en-US" sz="1800" dirty="0"/>
              <a:t> where they interact and can damage and potentially fail the </a:t>
            </a:r>
            <a:r>
              <a:rPr lang="en-US" sz="1800" dirty="0" err="1"/>
              <a:t>SiC</a:t>
            </a:r>
            <a:r>
              <a:rPr lang="en-US" sz="1800" dirty="0"/>
              <a:t> layer</a:t>
            </a:r>
          </a:p>
          <a:p>
            <a:r>
              <a:rPr lang="en-US" sz="1800" dirty="0"/>
              <a:t>This is more of an issue in UC kernels</a:t>
            </a:r>
          </a:p>
          <a:p>
            <a:r>
              <a:rPr lang="en-US" sz="1800" dirty="0"/>
              <a:t>In UCO kernels, the </a:t>
            </a:r>
            <a:r>
              <a:rPr lang="en-US" sz="1800" dirty="0" err="1"/>
              <a:t>oxycarbide</a:t>
            </a:r>
            <a:r>
              <a:rPr lang="en-US" sz="1800" dirty="0"/>
              <a:t> form of the kernel generally ties up all but the noble fission products (e.g., </a:t>
            </a:r>
            <a:r>
              <a:rPr lang="en-US" sz="1800" dirty="0" err="1"/>
              <a:t>Pd</a:t>
            </a:r>
            <a:r>
              <a:rPr lang="en-US" sz="1800" dirty="0"/>
              <a:t>) as either carbides or oxides, which tend to limit their mobility in the UCO system</a:t>
            </a:r>
          </a:p>
          <a:p>
            <a:r>
              <a:rPr lang="en-US" sz="1800" dirty="0"/>
              <a:t>However, </a:t>
            </a:r>
            <a:r>
              <a:rPr lang="en-US" sz="1800" dirty="0" err="1"/>
              <a:t>Pd</a:t>
            </a:r>
            <a:r>
              <a:rPr lang="en-US" sz="1800" dirty="0"/>
              <a:t> and Ag transport have still been observed in UCO coated particle fuel</a:t>
            </a:r>
          </a:p>
          <a:p>
            <a:endParaRPr lang="en-US" sz="1800" dirty="0"/>
          </a:p>
        </p:txBody>
      </p:sp>
      <p:pic>
        <p:nvPicPr>
          <p:cNvPr id="5" name="Content Placeholder 4">
            <a:extLst>
              <a:ext uri="{FF2B5EF4-FFF2-40B4-BE49-F238E27FC236}">
                <a16:creationId xmlns:a16="http://schemas.microsoft.com/office/drawing/2014/main" id="{B8260C2C-8161-EA44-A946-BF441B273DBD}"/>
              </a:ext>
            </a:extLst>
          </p:cNvPr>
          <p:cNvPicPr>
            <a:picLocks noGrp="1" noChangeAspect="1"/>
          </p:cNvPicPr>
          <p:nvPr>
            <p:ph sz="quarter" idx="4"/>
          </p:nvPr>
        </p:nvPicPr>
        <p:blipFill>
          <a:blip r:embed="rId2"/>
          <a:stretch>
            <a:fillRect/>
          </a:stretch>
        </p:blipFill>
        <p:spPr>
          <a:xfrm>
            <a:off x="7281964" y="2527974"/>
            <a:ext cx="2690373" cy="3245089"/>
          </a:xfrm>
          <a:prstGeom prst="rect">
            <a:avLst/>
          </a:prstGeom>
        </p:spPr>
      </p:pic>
      <p:sp>
        <p:nvSpPr>
          <p:cNvPr id="4" name="Slide Number Placeholder 3">
            <a:extLst>
              <a:ext uri="{FF2B5EF4-FFF2-40B4-BE49-F238E27FC236}">
                <a16:creationId xmlns:a16="http://schemas.microsoft.com/office/drawing/2014/main" id="{DF451ABA-EFF5-9E42-B712-2213D210CB35}"/>
              </a:ext>
            </a:extLst>
          </p:cNvPr>
          <p:cNvSpPr>
            <a:spLocks noGrp="1"/>
          </p:cNvSpPr>
          <p:nvPr>
            <p:ph type="sldNum" sz="quarter" idx="12"/>
          </p:nvPr>
        </p:nvSpPr>
        <p:spPr/>
        <p:txBody>
          <a:bodyPr/>
          <a:lstStyle/>
          <a:p>
            <a:pPr>
              <a:defRPr/>
            </a:pPr>
            <a:fld id="{BB5B94E0-5E06-6D42-A41D-50D581B40900}" type="slidenum">
              <a:rPr lang="en-US" smtClean="0"/>
              <a:pPr>
                <a:defRPr/>
              </a:pPr>
              <a:t>8</a:t>
            </a:fld>
            <a:endParaRPr lang="en-US"/>
          </a:p>
        </p:txBody>
      </p:sp>
    </p:spTree>
    <p:extLst>
      <p:ext uri="{BB962C8B-B14F-4D97-AF65-F5344CB8AC3E}">
        <p14:creationId xmlns:p14="http://schemas.microsoft.com/office/powerpoint/2010/main" val="157138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Matrix-</a:t>
            </a:r>
            <a:r>
              <a:rPr lang="en-US" sz="1800" dirty="0" err="1"/>
              <a:t>OPyC</a:t>
            </a:r>
            <a:r>
              <a:rPr lang="en-US" sz="1800" dirty="0"/>
              <a:t> interactions and </a:t>
            </a:r>
            <a:r>
              <a:rPr lang="en-US" sz="1800" dirty="0" err="1"/>
              <a:t>OPyC</a:t>
            </a:r>
            <a:r>
              <a:rPr lang="en-US" sz="1800" dirty="0"/>
              <a:t> irradiation-induced cracking</a:t>
            </a:r>
          </a:p>
          <a:p>
            <a:endParaRPr lang="en-US" sz="1800" dirty="0"/>
          </a:p>
          <a:p>
            <a:r>
              <a:rPr lang="en-US" sz="1800" dirty="0"/>
              <a:t>During manufacture, infiltration of the liquid graphitic matrix into the porosity of </a:t>
            </a:r>
            <a:r>
              <a:rPr lang="en-US" sz="1800" dirty="0" err="1"/>
              <a:t>OPyC</a:t>
            </a:r>
            <a:r>
              <a:rPr lang="en-US" sz="1800" dirty="0"/>
              <a:t> caused mechanical weakening </a:t>
            </a:r>
          </a:p>
          <a:p>
            <a:r>
              <a:rPr lang="en-US" sz="1800" dirty="0"/>
              <a:t>During subsequent dimensional change under irradiation this caused </a:t>
            </a:r>
            <a:r>
              <a:rPr lang="en-US" sz="1800" dirty="0" err="1"/>
              <a:t>OPyC</a:t>
            </a:r>
            <a:r>
              <a:rPr lang="en-US" sz="1800" dirty="0"/>
              <a:t> layer to fail by cracking and debonding from the </a:t>
            </a:r>
            <a:r>
              <a:rPr lang="en-US" sz="1800" dirty="0" err="1"/>
              <a:t>SiC</a:t>
            </a:r>
            <a:r>
              <a:rPr lang="en-US" sz="1800" dirty="0"/>
              <a:t> layer</a:t>
            </a:r>
          </a:p>
          <a:p>
            <a:r>
              <a:rPr lang="en-US" sz="1800" dirty="0"/>
              <a:t>This has largely been addressed through specifications on the matrix material and on the microstructure of the </a:t>
            </a:r>
            <a:r>
              <a:rPr lang="en-US" sz="1800" dirty="0" err="1"/>
              <a:t>OPyC</a:t>
            </a:r>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r>
              <a:rPr lang="en-US" sz="1800" dirty="0"/>
              <a:t>Non-retentive </a:t>
            </a:r>
            <a:r>
              <a:rPr lang="en-US" sz="1800" dirty="0" err="1"/>
              <a:t>SiC</a:t>
            </a:r>
            <a:endParaRPr lang="en-US" sz="1800" dirty="0"/>
          </a:p>
          <a:p>
            <a:endParaRPr lang="en-US" sz="1800" dirty="0"/>
          </a:p>
          <a:p>
            <a:r>
              <a:rPr lang="en-US" sz="1800" dirty="0"/>
              <a:t>There are situations where the </a:t>
            </a:r>
            <a:r>
              <a:rPr lang="en-US" sz="1800" dirty="0" err="1"/>
              <a:t>SiC</a:t>
            </a:r>
            <a:r>
              <a:rPr lang="en-US" sz="1800" dirty="0"/>
              <a:t> layer becomes functionally failed or degraded in some way and is no longer retentive of fission products</a:t>
            </a:r>
          </a:p>
          <a:p>
            <a:r>
              <a:rPr lang="en-US" sz="1800" dirty="0"/>
              <a:t>Diffusive release through intact layers</a:t>
            </a:r>
          </a:p>
          <a:p>
            <a:pPr lvl="1"/>
            <a:r>
              <a:rPr lang="en-US" sz="1300" dirty="0"/>
              <a:t>If fuel temperatures during normal operation approach 1300C, then some of the fission products that are usually retained by the TRISO coating (e.g., cesium) will be able to diffuse out of the particle during normal operation</a:t>
            </a:r>
          </a:p>
          <a:p>
            <a:r>
              <a:rPr lang="en-US" sz="1800" dirty="0" err="1"/>
              <a:t>SiC</a:t>
            </a:r>
            <a:r>
              <a:rPr lang="en-US" sz="1800" dirty="0"/>
              <a:t> degradation resulting in permeability</a:t>
            </a:r>
          </a:p>
          <a:p>
            <a:pPr lvl="1"/>
            <a:r>
              <a:rPr lang="en-US" sz="1300" dirty="0"/>
              <a:t>Cesium attack of the </a:t>
            </a:r>
            <a:r>
              <a:rPr lang="en-US" sz="1300" dirty="0" err="1"/>
              <a:t>SiC</a:t>
            </a:r>
            <a:r>
              <a:rPr lang="en-US" sz="1300" dirty="0"/>
              <a:t> and/or CO corrosion of the </a:t>
            </a:r>
            <a:r>
              <a:rPr lang="en-US" sz="1300" dirty="0" err="1"/>
              <a:t>SiC</a:t>
            </a:r>
            <a:r>
              <a:rPr lang="en-US" sz="1300" dirty="0"/>
              <a:t> can allow fission products to be released at high burnup</a:t>
            </a:r>
          </a:p>
          <a:p>
            <a:pPr lvl="1"/>
            <a:endParaRPr lang="en-US" sz="1267" dirty="0"/>
          </a:p>
          <a:p>
            <a:endParaRPr lang="en-US" sz="1800" dirty="0"/>
          </a:p>
        </p:txBody>
      </p:sp>
      <p:sp>
        <p:nvSpPr>
          <p:cNvPr id="5" name="Slide Number Placeholder 4">
            <a:extLst>
              <a:ext uri="{FF2B5EF4-FFF2-40B4-BE49-F238E27FC236}">
                <a16:creationId xmlns:a16="http://schemas.microsoft.com/office/drawing/2014/main" id="{E696E9B5-B51E-1041-8557-2FAEE88F01DE}"/>
              </a:ext>
            </a:extLst>
          </p:cNvPr>
          <p:cNvSpPr>
            <a:spLocks noGrp="1"/>
          </p:cNvSpPr>
          <p:nvPr>
            <p:ph type="sldNum" sz="quarter" idx="12"/>
          </p:nvPr>
        </p:nvSpPr>
        <p:spPr/>
        <p:txBody>
          <a:bodyPr/>
          <a:lstStyle/>
          <a:p>
            <a:pPr>
              <a:defRPr/>
            </a:pPr>
            <a:fld id="{BB5B94E0-5E06-6D42-A41D-50D581B40900}" type="slidenum">
              <a:rPr lang="en-US" smtClean="0"/>
              <a:pPr>
                <a:defRPr/>
              </a:pPr>
              <a:t>9</a:t>
            </a:fld>
            <a:endParaRPr lang="en-US"/>
          </a:p>
        </p:txBody>
      </p:sp>
    </p:spTree>
    <p:extLst>
      <p:ext uri="{BB962C8B-B14F-4D97-AF65-F5344CB8AC3E}">
        <p14:creationId xmlns:p14="http://schemas.microsoft.com/office/powerpoint/2010/main" val="175377770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85590</TotalTime>
  <Words>2331</Words>
  <Application>Microsoft Macintosh PowerPoint</Application>
  <PresentationFormat>Widescreen</PresentationFormat>
  <Paragraphs>242</Paragraphs>
  <Slides>35</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35</vt:i4>
      </vt:variant>
    </vt:vector>
  </HeadingPairs>
  <TitlesOfParts>
    <vt:vector size="40" baseType="lpstr">
      <vt:lpstr>Arial</vt:lpstr>
      <vt:lpstr>Calibri</vt:lpstr>
      <vt:lpstr>Calibri Light</vt:lpstr>
      <vt:lpstr>Custom Design</vt:lpstr>
      <vt:lpstr>1_NCStateU-horizontal-left-logo</vt:lpstr>
      <vt:lpstr>NE 591: Advanced Reactor Materials</vt:lpstr>
      <vt:lpstr>Last Time</vt:lpstr>
      <vt:lpstr>TRISO Fuel Failures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Summary</vt:lpstr>
      <vt:lpstr>TRISO Fuel Performance</vt:lpstr>
      <vt:lpstr>TRISO Fuel Performance</vt:lpstr>
      <vt:lpstr>Fuel Performance Codes</vt:lpstr>
      <vt:lpstr>SiC Failure</vt:lpstr>
      <vt:lpstr>TRISO Stresses</vt:lpstr>
      <vt:lpstr>TRISO Stresses</vt:lpstr>
      <vt:lpstr>Material Evolution</vt:lpstr>
      <vt:lpstr>Data needs</vt:lpstr>
      <vt:lpstr>Advanced concepts in TRISO</vt:lpstr>
      <vt:lpstr>ZrC replacing SiC </vt:lpstr>
      <vt:lpstr>ZrC replacing SiC </vt:lpstr>
      <vt:lpstr>ZrC replacing SiC </vt:lpstr>
      <vt:lpstr>ZrC replacing SiC </vt:lpstr>
      <vt:lpstr>ZrC Fabrication</vt:lpstr>
      <vt:lpstr>Non-fissile Carbides in Fuel</vt:lpstr>
      <vt:lpstr>Non-fissile Carbides in Fuel</vt:lpstr>
      <vt:lpstr>Alternate Layering</vt:lpstr>
      <vt:lpstr>Alternate Layering</vt:lpstr>
      <vt:lpstr>Alternate Layering</vt:lpstr>
      <vt:lpstr>Summary</vt:lpstr>
      <vt:lpstr>Questions?</vt:lpstr>
      <vt:lpstr>Quiz Upcoming!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176</cp:revision>
  <dcterms:created xsi:type="dcterms:W3CDTF">2019-12-09T16:44:02Z</dcterms:created>
  <dcterms:modified xsi:type="dcterms:W3CDTF">2021-08-31T15:29:34Z</dcterms:modified>
</cp:coreProperties>
</file>